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3" r:id="rId1"/>
  </p:sldMasterIdLst>
  <p:notesMasterIdLst>
    <p:notesMasterId r:id="rId55"/>
  </p:notesMasterIdLst>
  <p:handoutMasterIdLst>
    <p:handoutMasterId r:id="rId56"/>
  </p:handoutMasterIdLst>
  <p:sldIdLst>
    <p:sldId id="256" r:id="rId2"/>
    <p:sldId id="257" r:id="rId3"/>
    <p:sldId id="374" r:id="rId4"/>
    <p:sldId id="261" r:id="rId5"/>
    <p:sldId id="262" r:id="rId6"/>
    <p:sldId id="263" r:id="rId7"/>
    <p:sldId id="264" r:id="rId8"/>
    <p:sldId id="265" r:id="rId9"/>
    <p:sldId id="376" r:id="rId10"/>
    <p:sldId id="270" r:id="rId11"/>
    <p:sldId id="272" r:id="rId12"/>
    <p:sldId id="279" r:id="rId13"/>
    <p:sldId id="282" r:id="rId14"/>
    <p:sldId id="295" r:id="rId15"/>
    <p:sldId id="285" r:id="rId16"/>
    <p:sldId id="284" r:id="rId17"/>
    <p:sldId id="286" r:id="rId18"/>
    <p:sldId id="287" r:id="rId19"/>
    <p:sldId id="288" r:id="rId20"/>
    <p:sldId id="289" r:id="rId21"/>
    <p:sldId id="435" r:id="rId22"/>
    <p:sldId id="386" r:id="rId23"/>
    <p:sldId id="431" r:id="rId24"/>
    <p:sldId id="432" r:id="rId25"/>
    <p:sldId id="433" r:id="rId26"/>
    <p:sldId id="313" r:id="rId27"/>
    <p:sldId id="260" r:id="rId28"/>
    <p:sldId id="268" r:id="rId29"/>
    <p:sldId id="269" r:id="rId30"/>
    <p:sldId id="388" r:id="rId31"/>
    <p:sldId id="273" r:id="rId32"/>
    <p:sldId id="277" r:id="rId33"/>
    <p:sldId id="275" r:id="rId34"/>
    <p:sldId id="280" r:id="rId35"/>
    <p:sldId id="283" r:id="rId36"/>
    <p:sldId id="392" r:id="rId37"/>
    <p:sldId id="393" r:id="rId38"/>
    <p:sldId id="294" r:id="rId39"/>
    <p:sldId id="290" r:id="rId40"/>
    <p:sldId id="291" r:id="rId41"/>
    <p:sldId id="430" r:id="rId42"/>
    <p:sldId id="397" r:id="rId43"/>
    <p:sldId id="434" r:id="rId44"/>
    <p:sldId id="399" r:id="rId45"/>
    <p:sldId id="301" r:id="rId46"/>
    <p:sldId id="302" r:id="rId47"/>
    <p:sldId id="303" r:id="rId48"/>
    <p:sldId id="304" r:id="rId49"/>
    <p:sldId id="321" r:id="rId50"/>
    <p:sldId id="307" r:id="rId51"/>
    <p:sldId id="436" r:id="rId52"/>
    <p:sldId id="354" r:id="rId53"/>
    <p:sldId id="36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93D1"/>
    <a:srgbClr val="DBFF01"/>
    <a:srgbClr val="9AC6FC"/>
    <a:srgbClr val="CFD7ED"/>
    <a:srgbClr val="464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5" autoAdjust="0"/>
    <p:restoredTop sz="94930" autoAdjust="0"/>
  </p:normalViewPr>
  <p:slideViewPr>
    <p:cSldViewPr snapToGrid="0">
      <p:cViewPr varScale="1">
        <p:scale>
          <a:sx n="68" d="100"/>
          <a:sy n="68" d="100"/>
        </p:scale>
        <p:origin x="504" y="60"/>
      </p:cViewPr>
      <p:guideLst>
        <p:guide orient="horz" pos="2160"/>
        <p:guide pos="3840"/>
      </p:guideLst>
    </p:cSldViewPr>
  </p:slideViewPr>
  <p:outlineViewPr>
    <p:cViewPr>
      <p:scale>
        <a:sx n="33" d="100"/>
        <a:sy n="33" d="100"/>
      </p:scale>
      <p:origin x="0" y="-3704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8" d="100"/>
          <a:sy n="68" d="100"/>
        </p:scale>
        <p:origin x="3160"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AE5CDA-4EBC-2E4E-A8C1-D64464634936}" type="doc">
      <dgm:prSet loTypeId="urn:microsoft.com/office/officeart/2008/layout/VerticalCurvedList" loCatId="" qsTypeId="urn:microsoft.com/office/officeart/2005/8/quickstyle/simple1" qsCatId="simple" csTypeId="urn:microsoft.com/office/officeart/2005/8/colors/colorful1" csCatId="colorful" phldr="1"/>
      <dgm:spPr/>
      <dgm:t>
        <a:bodyPr/>
        <a:lstStyle/>
        <a:p>
          <a:endParaRPr lang="en-US"/>
        </a:p>
      </dgm:t>
    </dgm:pt>
    <dgm:pt modelId="{CD964DAF-D40E-C745-B245-DDAEEAEF1FAD}">
      <dgm:prSet phldrT="[Text]"/>
      <dgm:spPr/>
      <dgm:t>
        <a:bodyPr/>
        <a:lstStyle/>
        <a:p>
          <a:r>
            <a:rPr lang="en-US" dirty="0"/>
            <a:t>Adding new files</a:t>
          </a:r>
        </a:p>
      </dgm:t>
    </dgm:pt>
    <dgm:pt modelId="{5BC328D2-34D5-704F-A425-EA62A33327B3}" type="parTrans" cxnId="{6CEFA8DA-5110-9543-A609-5F755357BF08}">
      <dgm:prSet/>
      <dgm:spPr/>
      <dgm:t>
        <a:bodyPr/>
        <a:lstStyle/>
        <a:p>
          <a:endParaRPr lang="en-US"/>
        </a:p>
      </dgm:t>
    </dgm:pt>
    <dgm:pt modelId="{F821092D-9A8C-C94D-A5EE-4DE9778136A2}" type="sibTrans" cxnId="{6CEFA8DA-5110-9543-A609-5F755357BF08}">
      <dgm:prSet/>
      <dgm:spPr/>
      <dgm:t>
        <a:bodyPr/>
        <a:lstStyle/>
        <a:p>
          <a:endParaRPr lang="en-US"/>
        </a:p>
      </dgm:t>
    </dgm:pt>
    <dgm:pt modelId="{21E3652B-2F1D-D24F-8245-C1DC6EEF4880}">
      <dgm:prSet phldrT="[Text]"/>
      <dgm:spPr/>
      <dgm:t>
        <a:bodyPr/>
        <a:lstStyle/>
        <a:p>
          <a:r>
            <a:rPr lang="en-US" dirty="0"/>
            <a:t>Inserting data</a:t>
          </a:r>
        </a:p>
      </dgm:t>
    </dgm:pt>
    <dgm:pt modelId="{8471DD71-454B-3744-9FAF-29F276644D9B}" type="parTrans" cxnId="{F11D9E71-D523-8148-8ABC-00475AE5DB2B}">
      <dgm:prSet/>
      <dgm:spPr/>
      <dgm:t>
        <a:bodyPr/>
        <a:lstStyle/>
        <a:p>
          <a:endParaRPr lang="en-US"/>
        </a:p>
      </dgm:t>
    </dgm:pt>
    <dgm:pt modelId="{CD162C96-AE7F-494A-8C71-4A9A38DBF72A}" type="sibTrans" cxnId="{F11D9E71-D523-8148-8ABC-00475AE5DB2B}">
      <dgm:prSet/>
      <dgm:spPr/>
      <dgm:t>
        <a:bodyPr/>
        <a:lstStyle/>
        <a:p>
          <a:endParaRPr lang="en-US"/>
        </a:p>
      </dgm:t>
    </dgm:pt>
    <dgm:pt modelId="{9B2AB3A1-7AE8-3A43-8D8F-2504B5EC6D29}">
      <dgm:prSet phldrT="[Text]"/>
      <dgm:spPr/>
      <dgm:t>
        <a:bodyPr/>
        <a:lstStyle/>
        <a:p>
          <a:r>
            <a:rPr lang="en-US" dirty="0"/>
            <a:t>Retrieving data</a:t>
          </a:r>
        </a:p>
      </dgm:t>
    </dgm:pt>
    <dgm:pt modelId="{C75AACC0-F3D9-2346-B420-0DA03E37C561}" type="parTrans" cxnId="{47603AA7-6B8E-144B-BD39-F2361E1748B9}">
      <dgm:prSet/>
      <dgm:spPr/>
      <dgm:t>
        <a:bodyPr/>
        <a:lstStyle/>
        <a:p>
          <a:endParaRPr lang="en-US"/>
        </a:p>
      </dgm:t>
    </dgm:pt>
    <dgm:pt modelId="{C20D8AC9-2B3A-5A4C-BD27-A919A7A40083}" type="sibTrans" cxnId="{47603AA7-6B8E-144B-BD39-F2361E1748B9}">
      <dgm:prSet/>
      <dgm:spPr/>
      <dgm:t>
        <a:bodyPr/>
        <a:lstStyle/>
        <a:p>
          <a:endParaRPr lang="en-US"/>
        </a:p>
      </dgm:t>
    </dgm:pt>
    <dgm:pt modelId="{5C6BFBFD-0178-9E4A-938E-91F4534C9A99}">
      <dgm:prSet phldrT="[Text]"/>
      <dgm:spPr/>
      <dgm:t>
        <a:bodyPr/>
        <a:lstStyle/>
        <a:p>
          <a:r>
            <a:rPr lang="en-US" dirty="0"/>
            <a:t>Modifying data</a:t>
          </a:r>
        </a:p>
      </dgm:t>
    </dgm:pt>
    <dgm:pt modelId="{D4457D47-0B72-A24B-9537-E39845A7D6B5}" type="parTrans" cxnId="{03AC31CD-36AD-B748-ACB8-DD47E7DEA494}">
      <dgm:prSet/>
      <dgm:spPr/>
      <dgm:t>
        <a:bodyPr/>
        <a:lstStyle/>
        <a:p>
          <a:endParaRPr lang="en-US"/>
        </a:p>
      </dgm:t>
    </dgm:pt>
    <dgm:pt modelId="{43244CDA-38B8-924D-AF55-9B445F4DD6B3}" type="sibTrans" cxnId="{03AC31CD-36AD-B748-ACB8-DD47E7DEA494}">
      <dgm:prSet/>
      <dgm:spPr/>
      <dgm:t>
        <a:bodyPr/>
        <a:lstStyle/>
        <a:p>
          <a:endParaRPr lang="en-US"/>
        </a:p>
      </dgm:t>
    </dgm:pt>
    <dgm:pt modelId="{EE3B5A36-9FC5-6442-AC46-F5708CA98C8E}">
      <dgm:prSet phldrT="[Text]"/>
      <dgm:spPr/>
      <dgm:t>
        <a:bodyPr/>
        <a:lstStyle/>
        <a:p>
          <a:r>
            <a:rPr lang="en-US" dirty="0"/>
            <a:t>Removing data</a:t>
          </a:r>
        </a:p>
      </dgm:t>
    </dgm:pt>
    <dgm:pt modelId="{C5CFA3CE-F3D5-6440-A34A-0A9E47A4A09B}" type="parTrans" cxnId="{B88AD484-6F68-1943-8150-E8D73C3CF3E6}">
      <dgm:prSet/>
      <dgm:spPr/>
      <dgm:t>
        <a:bodyPr/>
        <a:lstStyle/>
        <a:p>
          <a:endParaRPr lang="en-US"/>
        </a:p>
      </dgm:t>
    </dgm:pt>
    <dgm:pt modelId="{4EB3E781-42A5-E440-B31E-EDA9EE16C494}" type="sibTrans" cxnId="{B88AD484-6F68-1943-8150-E8D73C3CF3E6}">
      <dgm:prSet/>
      <dgm:spPr/>
      <dgm:t>
        <a:bodyPr/>
        <a:lstStyle/>
        <a:p>
          <a:endParaRPr lang="en-US"/>
        </a:p>
      </dgm:t>
    </dgm:pt>
    <dgm:pt modelId="{EA54B756-F785-344A-A520-2104EEAEC2F0}">
      <dgm:prSet phldrT="[Text]"/>
      <dgm:spPr/>
      <dgm:t>
        <a:bodyPr/>
        <a:lstStyle/>
        <a:p>
          <a:r>
            <a:rPr lang="en-US" dirty="0"/>
            <a:t>Removing files</a:t>
          </a:r>
        </a:p>
      </dgm:t>
    </dgm:pt>
    <dgm:pt modelId="{FB4BD775-C96B-B548-A101-F3075BAF8E1D}" type="parTrans" cxnId="{C179358C-96FB-3045-94B0-E94FC54A7CA3}">
      <dgm:prSet/>
      <dgm:spPr/>
      <dgm:t>
        <a:bodyPr/>
        <a:lstStyle/>
        <a:p>
          <a:endParaRPr lang="en-US"/>
        </a:p>
      </dgm:t>
    </dgm:pt>
    <dgm:pt modelId="{167F17C4-DE17-8F4B-9ECE-86A185DECB93}" type="sibTrans" cxnId="{C179358C-96FB-3045-94B0-E94FC54A7CA3}">
      <dgm:prSet/>
      <dgm:spPr/>
      <dgm:t>
        <a:bodyPr/>
        <a:lstStyle/>
        <a:p>
          <a:endParaRPr lang="en-US"/>
        </a:p>
      </dgm:t>
    </dgm:pt>
    <dgm:pt modelId="{55C7941B-4EC6-CD44-84A4-9ACBA32D6D57}" type="pres">
      <dgm:prSet presAssocID="{9AAE5CDA-4EBC-2E4E-A8C1-D64464634936}" presName="Name0" presStyleCnt="0">
        <dgm:presLayoutVars>
          <dgm:chMax val="7"/>
          <dgm:chPref val="7"/>
          <dgm:dir/>
        </dgm:presLayoutVars>
      </dgm:prSet>
      <dgm:spPr/>
    </dgm:pt>
    <dgm:pt modelId="{F1689826-ACEB-4947-A635-0E60C2F2C729}" type="pres">
      <dgm:prSet presAssocID="{9AAE5CDA-4EBC-2E4E-A8C1-D64464634936}" presName="Name1" presStyleCnt="0"/>
      <dgm:spPr/>
    </dgm:pt>
    <dgm:pt modelId="{6F226964-1C5D-7246-8473-72F410F2346B}" type="pres">
      <dgm:prSet presAssocID="{9AAE5CDA-4EBC-2E4E-A8C1-D64464634936}" presName="cycle" presStyleCnt="0"/>
      <dgm:spPr/>
    </dgm:pt>
    <dgm:pt modelId="{8B8892B6-CE88-AA4C-8491-018C752B0148}" type="pres">
      <dgm:prSet presAssocID="{9AAE5CDA-4EBC-2E4E-A8C1-D64464634936}" presName="srcNode" presStyleLbl="node1" presStyleIdx="0" presStyleCnt="6"/>
      <dgm:spPr/>
    </dgm:pt>
    <dgm:pt modelId="{78DF7834-DAB7-0E4C-8952-0B1B047C860E}" type="pres">
      <dgm:prSet presAssocID="{9AAE5CDA-4EBC-2E4E-A8C1-D64464634936}" presName="conn" presStyleLbl="parChTrans1D2" presStyleIdx="0" presStyleCnt="1"/>
      <dgm:spPr/>
    </dgm:pt>
    <dgm:pt modelId="{B7C9A0EB-CC7D-A241-8EAD-9632C91B3866}" type="pres">
      <dgm:prSet presAssocID="{9AAE5CDA-4EBC-2E4E-A8C1-D64464634936}" presName="extraNode" presStyleLbl="node1" presStyleIdx="0" presStyleCnt="6"/>
      <dgm:spPr/>
    </dgm:pt>
    <dgm:pt modelId="{073C0729-88BF-E640-A83A-21DDE3413C48}" type="pres">
      <dgm:prSet presAssocID="{9AAE5CDA-4EBC-2E4E-A8C1-D64464634936}" presName="dstNode" presStyleLbl="node1" presStyleIdx="0" presStyleCnt="6"/>
      <dgm:spPr/>
    </dgm:pt>
    <dgm:pt modelId="{EE45C49C-B8D9-AE44-9B01-1884537E449D}" type="pres">
      <dgm:prSet presAssocID="{CD964DAF-D40E-C745-B245-DDAEEAEF1FAD}" presName="text_1" presStyleLbl="node1" presStyleIdx="0" presStyleCnt="6">
        <dgm:presLayoutVars>
          <dgm:bulletEnabled val="1"/>
        </dgm:presLayoutVars>
      </dgm:prSet>
      <dgm:spPr/>
    </dgm:pt>
    <dgm:pt modelId="{344C5930-52FD-914F-9F41-96FD4E252633}" type="pres">
      <dgm:prSet presAssocID="{CD964DAF-D40E-C745-B245-DDAEEAEF1FAD}" presName="accent_1" presStyleCnt="0"/>
      <dgm:spPr/>
    </dgm:pt>
    <dgm:pt modelId="{94EA01C1-9585-B84B-B19A-F2D2895CBCB3}" type="pres">
      <dgm:prSet presAssocID="{CD964DAF-D40E-C745-B245-DDAEEAEF1FAD}" presName="accentRepeatNode" presStyleLbl="solidFgAcc1" presStyleIdx="0" presStyleCnt="6"/>
      <dgm:spPr/>
    </dgm:pt>
    <dgm:pt modelId="{59070BC9-DDB2-B44C-9211-61686F91FCAA}" type="pres">
      <dgm:prSet presAssocID="{21E3652B-2F1D-D24F-8245-C1DC6EEF4880}" presName="text_2" presStyleLbl="node1" presStyleIdx="1" presStyleCnt="6">
        <dgm:presLayoutVars>
          <dgm:bulletEnabled val="1"/>
        </dgm:presLayoutVars>
      </dgm:prSet>
      <dgm:spPr/>
    </dgm:pt>
    <dgm:pt modelId="{97D26813-C565-1547-ABE2-2DDC80476F25}" type="pres">
      <dgm:prSet presAssocID="{21E3652B-2F1D-D24F-8245-C1DC6EEF4880}" presName="accent_2" presStyleCnt="0"/>
      <dgm:spPr/>
    </dgm:pt>
    <dgm:pt modelId="{2123380A-81F9-1249-83E5-E903144C695A}" type="pres">
      <dgm:prSet presAssocID="{21E3652B-2F1D-D24F-8245-C1DC6EEF4880}" presName="accentRepeatNode" presStyleLbl="solidFgAcc1" presStyleIdx="1" presStyleCnt="6"/>
      <dgm:spPr/>
    </dgm:pt>
    <dgm:pt modelId="{5B44D763-E868-0B46-9C85-50F150170106}" type="pres">
      <dgm:prSet presAssocID="{9B2AB3A1-7AE8-3A43-8D8F-2504B5EC6D29}" presName="text_3" presStyleLbl="node1" presStyleIdx="2" presStyleCnt="6">
        <dgm:presLayoutVars>
          <dgm:bulletEnabled val="1"/>
        </dgm:presLayoutVars>
      </dgm:prSet>
      <dgm:spPr/>
    </dgm:pt>
    <dgm:pt modelId="{0DAA8C76-B187-4F41-8F35-1CB2A21B8F9E}" type="pres">
      <dgm:prSet presAssocID="{9B2AB3A1-7AE8-3A43-8D8F-2504B5EC6D29}" presName="accent_3" presStyleCnt="0"/>
      <dgm:spPr/>
    </dgm:pt>
    <dgm:pt modelId="{C3F94F83-8861-3547-B2CF-D97C2AE33725}" type="pres">
      <dgm:prSet presAssocID="{9B2AB3A1-7AE8-3A43-8D8F-2504B5EC6D29}" presName="accentRepeatNode" presStyleLbl="solidFgAcc1" presStyleIdx="2" presStyleCnt="6"/>
      <dgm:spPr/>
    </dgm:pt>
    <dgm:pt modelId="{5FB0215D-8D9F-0148-A73B-0A3E800AC882}" type="pres">
      <dgm:prSet presAssocID="{5C6BFBFD-0178-9E4A-938E-91F4534C9A99}" presName="text_4" presStyleLbl="node1" presStyleIdx="3" presStyleCnt="6">
        <dgm:presLayoutVars>
          <dgm:bulletEnabled val="1"/>
        </dgm:presLayoutVars>
      </dgm:prSet>
      <dgm:spPr/>
    </dgm:pt>
    <dgm:pt modelId="{DEDF62E2-53FA-5240-8A80-3BBE87F9242E}" type="pres">
      <dgm:prSet presAssocID="{5C6BFBFD-0178-9E4A-938E-91F4534C9A99}" presName="accent_4" presStyleCnt="0"/>
      <dgm:spPr/>
    </dgm:pt>
    <dgm:pt modelId="{FC58FBD9-09AF-C246-9FD5-0058B3663F68}" type="pres">
      <dgm:prSet presAssocID="{5C6BFBFD-0178-9E4A-938E-91F4534C9A99}" presName="accentRepeatNode" presStyleLbl="solidFgAcc1" presStyleIdx="3" presStyleCnt="6"/>
      <dgm:spPr/>
    </dgm:pt>
    <dgm:pt modelId="{8A3B91C7-C8FF-E445-B364-641BA422A71F}" type="pres">
      <dgm:prSet presAssocID="{EE3B5A36-9FC5-6442-AC46-F5708CA98C8E}" presName="text_5" presStyleLbl="node1" presStyleIdx="4" presStyleCnt="6">
        <dgm:presLayoutVars>
          <dgm:bulletEnabled val="1"/>
        </dgm:presLayoutVars>
      </dgm:prSet>
      <dgm:spPr/>
    </dgm:pt>
    <dgm:pt modelId="{50FD2AD5-14A4-2D41-9CE6-6068D408979D}" type="pres">
      <dgm:prSet presAssocID="{EE3B5A36-9FC5-6442-AC46-F5708CA98C8E}" presName="accent_5" presStyleCnt="0"/>
      <dgm:spPr/>
    </dgm:pt>
    <dgm:pt modelId="{96E061BE-34DB-614F-820A-7C8352F75558}" type="pres">
      <dgm:prSet presAssocID="{EE3B5A36-9FC5-6442-AC46-F5708CA98C8E}" presName="accentRepeatNode" presStyleLbl="solidFgAcc1" presStyleIdx="4" presStyleCnt="6"/>
      <dgm:spPr/>
    </dgm:pt>
    <dgm:pt modelId="{9C3F3D36-C4E2-3948-8F3A-FE084A2E62F0}" type="pres">
      <dgm:prSet presAssocID="{EA54B756-F785-344A-A520-2104EEAEC2F0}" presName="text_6" presStyleLbl="node1" presStyleIdx="5" presStyleCnt="6">
        <dgm:presLayoutVars>
          <dgm:bulletEnabled val="1"/>
        </dgm:presLayoutVars>
      </dgm:prSet>
      <dgm:spPr/>
    </dgm:pt>
    <dgm:pt modelId="{4D067429-014B-2F4A-ACB8-2A1A03381E90}" type="pres">
      <dgm:prSet presAssocID="{EA54B756-F785-344A-A520-2104EEAEC2F0}" presName="accent_6" presStyleCnt="0"/>
      <dgm:spPr/>
    </dgm:pt>
    <dgm:pt modelId="{C1606F21-7193-2249-AA69-5295CCC7A1AB}" type="pres">
      <dgm:prSet presAssocID="{EA54B756-F785-344A-A520-2104EEAEC2F0}" presName="accentRepeatNode" presStyleLbl="solidFgAcc1" presStyleIdx="5" presStyleCnt="6"/>
      <dgm:spPr/>
    </dgm:pt>
  </dgm:ptLst>
  <dgm:cxnLst>
    <dgm:cxn modelId="{A561785C-1021-EC4D-A2DD-4B0CB5836ED8}" type="presOf" srcId="{5C6BFBFD-0178-9E4A-938E-91F4534C9A99}" destId="{5FB0215D-8D9F-0148-A73B-0A3E800AC882}" srcOrd="0" destOrd="0" presId="urn:microsoft.com/office/officeart/2008/layout/VerticalCurvedList"/>
    <dgm:cxn modelId="{D6FD3B61-82D6-0641-A516-30EC120A690A}" type="presOf" srcId="{EE3B5A36-9FC5-6442-AC46-F5708CA98C8E}" destId="{8A3B91C7-C8FF-E445-B364-641BA422A71F}" srcOrd="0" destOrd="0" presId="urn:microsoft.com/office/officeart/2008/layout/VerticalCurvedList"/>
    <dgm:cxn modelId="{F11D9E71-D523-8148-8ABC-00475AE5DB2B}" srcId="{9AAE5CDA-4EBC-2E4E-A8C1-D64464634936}" destId="{21E3652B-2F1D-D24F-8245-C1DC6EEF4880}" srcOrd="1" destOrd="0" parTransId="{8471DD71-454B-3744-9FAF-29F276644D9B}" sibTransId="{CD162C96-AE7F-494A-8C71-4A9A38DBF72A}"/>
    <dgm:cxn modelId="{9F855272-E1F1-FB4E-B4F2-347F5F69FF29}" type="presOf" srcId="{EA54B756-F785-344A-A520-2104EEAEC2F0}" destId="{9C3F3D36-C4E2-3948-8F3A-FE084A2E62F0}" srcOrd="0" destOrd="0" presId="urn:microsoft.com/office/officeart/2008/layout/VerticalCurvedList"/>
    <dgm:cxn modelId="{B88AD484-6F68-1943-8150-E8D73C3CF3E6}" srcId="{9AAE5CDA-4EBC-2E4E-A8C1-D64464634936}" destId="{EE3B5A36-9FC5-6442-AC46-F5708CA98C8E}" srcOrd="4" destOrd="0" parTransId="{C5CFA3CE-F3D5-6440-A34A-0A9E47A4A09B}" sibTransId="{4EB3E781-42A5-E440-B31E-EDA9EE16C494}"/>
    <dgm:cxn modelId="{10B73086-17E9-BE4F-93EB-31E3970FD53A}" type="presOf" srcId="{21E3652B-2F1D-D24F-8245-C1DC6EEF4880}" destId="{59070BC9-DDB2-B44C-9211-61686F91FCAA}" srcOrd="0" destOrd="0" presId="urn:microsoft.com/office/officeart/2008/layout/VerticalCurvedList"/>
    <dgm:cxn modelId="{C179358C-96FB-3045-94B0-E94FC54A7CA3}" srcId="{9AAE5CDA-4EBC-2E4E-A8C1-D64464634936}" destId="{EA54B756-F785-344A-A520-2104EEAEC2F0}" srcOrd="5" destOrd="0" parTransId="{FB4BD775-C96B-B548-A101-F3075BAF8E1D}" sibTransId="{167F17C4-DE17-8F4B-9ECE-86A185DECB93}"/>
    <dgm:cxn modelId="{47603AA7-6B8E-144B-BD39-F2361E1748B9}" srcId="{9AAE5CDA-4EBC-2E4E-A8C1-D64464634936}" destId="{9B2AB3A1-7AE8-3A43-8D8F-2504B5EC6D29}" srcOrd="2" destOrd="0" parTransId="{C75AACC0-F3D9-2346-B420-0DA03E37C561}" sibTransId="{C20D8AC9-2B3A-5A4C-BD27-A919A7A40083}"/>
    <dgm:cxn modelId="{E33497B4-2A15-294B-8FDA-FC8DD6B04EC7}" type="presOf" srcId="{CD964DAF-D40E-C745-B245-DDAEEAEF1FAD}" destId="{EE45C49C-B8D9-AE44-9B01-1884537E449D}" srcOrd="0" destOrd="0" presId="urn:microsoft.com/office/officeart/2008/layout/VerticalCurvedList"/>
    <dgm:cxn modelId="{176F59C0-4208-C043-8640-848F55A628A7}" type="presOf" srcId="{9AAE5CDA-4EBC-2E4E-A8C1-D64464634936}" destId="{55C7941B-4EC6-CD44-84A4-9ACBA32D6D57}" srcOrd="0" destOrd="0" presId="urn:microsoft.com/office/officeart/2008/layout/VerticalCurvedList"/>
    <dgm:cxn modelId="{00B4A3C7-82E5-4149-B3CD-7A2AEDF2AE0C}" type="presOf" srcId="{F821092D-9A8C-C94D-A5EE-4DE9778136A2}" destId="{78DF7834-DAB7-0E4C-8952-0B1B047C860E}" srcOrd="0" destOrd="0" presId="urn:microsoft.com/office/officeart/2008/layout/VerticalCurvedList"/>
    <dgm:cxn modelId="{6A8D3BCB-2E58-604B-9302-D9555492F68F}" type="presOf" srcId="{9B2AB3A1-7AE8-3A43-8D8F-2504B5EC6D29}" destId="{5B44D763-E868-0B46-9C85-50F150170106}" srcOrd="0" destOrd="0" presId="urn:microsoft.com/office/officeart/2008/layout/VerticalCurvedList"/>
    <dgm:cxn modelId="{03AC31CD-36AD-B748-ACB8-DD47E7DEA494}" srcId="{9AAE5CDA-4EBC-2E4E-A8C1-D64464634936}" destId="{5C6BFBFD-0178-9E4A-938E-91F4534C9A99}" srcOrd="3" destOrd="0" parTransId="{D4457D47-0B72-A24B-9537-E39845A7D6B5}" sibTransId="{43244CDA-38B8-924D-AF55-9B445F4DD6B3}"/>
    <dgm:cxn modelId="{6CEFA8DA-5110-9543-A609-5F755357BF08}" srcId="{9AAE5CDA-4EBC-2E4E-A8C1-D64464634936}" destId="{CD964DAF-D40E-C745-B245-DDAEEAEF1FAD}" srcOrd="0" destOrd="0" parTransId="{5BC328D2-34D5-704F-A425-EA62A33327B3}" sibTransId="{F821092D-9A8C-C94D-A5EE-4DE9778136A2}"/>
    <dgm:cxn modelId="{5906F40D-4EB4-8845-8549-E0708AAE5ED5}" type="presParOf" srcId="{55C7941B-4EC6-CD44-84A4-9ACBA32D6D57}" destId="{F1689826-ACEB-4947-A635-0E60C2F2C729}" srcOrd="0" destOrd="0" presId="urn:microsoft.com/office/officeart/2008/layout/VerticalCurvedList"/>
    <dgm:cxn modelId="{D3B7853F-9325-1B44-9089-E1E04DB9B629}" type="presParOf" srcId="{F1689826-ACEB-4947-A635-0E60C2F2C729}" destId="{6F226964-1C5D-7246-8473-72F410F2346B}" srcOrd="0" destOrd="0" presId="urn:microsoft.com/office/officeart/2008/layout/VerticalCurvedList"/>
    <dgm:cxn modelId="{3EE5245F-737A-A141-A966-13172E139068}" type="presParOf" srcId="{6F226964-1C5D-7246-8473-72F410F2346B}" destId="{8B8892B6-CE88-AA4C-8491-018C752B0148}" srcOrd="0" destOrd="0" presId="urn:microsoft.com/office/officeart/2008/layout/VerticalCurvedList"/>
    <dgm:cxn modelId="{FCF16853-81B6-BD42-9AEE-719A58653687}" type="presParOf" srcId="{6F226964-1C5D-7246-8473-72F410F2346B}" destId="{78DF7834-DAB7-0E4C-8952-0B1B047C860E}" srcOrd="1" destOrd="0" presId="urn:microsoft.com/office/officeart/2008/layout/VerticalCurvedList"/>
    <dgm:cxn modelId="{7F638C99-7A1E-444D-80DE-F39227D14D93}" type="presParOf" srcId="{6F226964-1C5D-7246-8473-72F410F2346B}" destId="{B7C9A0EB-CC7D-A241-8EAD-9632C91B3866}" srcOrd="2" destOrd="0" presId="urn:microsoft.com/office/officeart/2008/layout/VerticalCurvedList"/>
    <dgm:cxn modelId="{57AF6BDB-85EB-7844-AD92-8517073E0BF1}" type="presParOf" srcId="{6F226964-1C5D-7246-8473-72F410F2346B}" destId="{073C0729-88BF-E640-A83A-21DDE3413C48}" srcOrd="3" destOrd="0" presId="urn:microsoft.com/office/officeart/2008/layout/VerticalCurvedList"/>
    <dgm:cxn modelId="{5C6D289B-4DA0-9546-95B8-A0DF36F11277}" type="presParOf" srcId="{F1689826-ACEB-4947-A635-0E60C2F2C729}" destId="{EE45C49C-B8D9-AE44-9B01-1884537E449D}" srcOrd="1" destOrd="0" presId="urn:microsoft.com/office/officeart/2008/layout/VerticalCurvedList"/>
    <dgm:cxn modelId="{05C7DA82-7F03-8948-9FDE-C2EA6741A0FF}" type="presParOf" srcId="{F1689826-ACEB-4947-A635-0E60C2F2C729}" destId="{344C5930-52FD-914F-9F41-96FD4E252633}" srcOrd="2" destOrd="0" presId="urn:microsoft.com/office/officeart/2008/layout/VerticalCurvedList"/>
    <dgm:cxn modelId="{2F1804BB-7AEB-8143-BFBD-1803B58AB702}" type="presParOf" srcId="{344C5930-52FD-914F-9F41-96FD4E252633}" destId="{94EA01C1-9585-B84B-B19A-F2D2895CBCB3}" srcOrd="0" destOrd="0" presId="urn:microsoft.com/office/officeart/2008/layout/VerticalCurvedList"/>
    <dgm:cxn modelId="{F9F2524C-2B81-AC41-B1FD-C58C8D20ED47}" type="presParOf" srcId="{F1689826-ACEB-4947-A635-0E60C2F2C729}" destId="{59070BC9-DDB2-B44C-9211-61686F91FCAA}" srcOrd="3" destOrd="0" presId="urn:microsoft.com/office/officeart/2008/layout/VerticalCurvedList"/>
    <dgm:cxn modelId="{D9135637-06E7-D84D-BEDB-81681351D32F}" type="presParOf" srcId="{F1689826-ACEB-4947-A635-0E60C2F2C729}" destId="{97D26813-C565-1547-ABE2-2DDC80476F25}" srcOrd="4" destOrd="0" presId="urn:microsoft.com/office/officeart/2008/layout/VerticalCurvedList"/>
    <dgm:cxn modelId="{184ACA83-14F6-F640-939E-A9117101118C}" type="presParOf" srcId="{97D26813-C565-1547-ABE2-2DDC80476F25}" destId="{2123380A-81F9-1249-83E5-E903144C695A}" srcOrd="0" destOrd="0" presId="urn:microsoft.com/office/officeart/2008/layout/VerticalCurvedList"/>
    <dgm:cxn modelId="{139E3CC6-2354-F845-8E53-CFC32E1E7F6D}" type="presParOf" srcId="{F1689826-ACEB-4947-A635-0E60C2F2C729}" destId="{5B44D763-E868-0B46-9C85-50F150170106}" srcOrd="5" destOrd="0" presId="urn:microsoft.com/office/officeart/2008/layout/VerticalCurvedList"/>
    <dgm:cxn modelId="{040491B5-31AB-8947-95A7-552B8CA02205}" type="presParOf" srcId="{F1689826-ACEB-4947-A635-0E60C2F2C729}" destId="{0DAA8C76-B187-4F41-8F35-1CB2A21B8F9E}" srcOrd="6" destOrd="0" presId="urn:microsoft.com/office/officeart/2008/layout/VerticalCurvedList"/>
    <dgm:cxn modelId="{E8EE0D49-1570-5048-8F8C-995CBC6D6CA4}" type="presParOf" srcId="{0DAA8C76-B187-4F41-8F35-1CB2A21B8F9E}" destId="{C3F94F83-8861-3547-B2CF-D97C2AE33725}" srcOrd="0" destOrd="0" presId="urn:microsoft.com/office/officeart/2008/layout/VerticalCurvedList"/>
    <dgm:cxn modelId="{EA926802-6E0B-7245-B14D-50AAA9E4DB56}" type="presParOf" srcId="{F1689826-ACEB-4947-A635-0E60C2F2C729}" destId="{5FB0215D-8D9F-0148-A73B-0A3E800AC882}" srcOrd="7" destOrd="0" presId="urn:microsoft.com/office/officeart/2008/layout/VerticalCurvedList"/>
    <dgm:cxn modelId="{6D5B963C-1ED0-1B45-A52D-43716EAB1AB5}" type="presParOf" srcId="{F1689826-ACEB-4947-A635-0E60C2F2C729}" destId="{DEDF62E2-53FA-5240-8A80-3BBE87F9242E}" srcOrd="8" destOrd="0" presId="urn:microsoft.com/office/officeart/2008/layout/VerticalCurvedList"/>
    <dgm:cxn modelId="{F2F16C61-3EAB-CD41-B30F-3E72D3F58198}" type="presParOf" srcId="{DEDF62E2-53FA-5240-8A80-3BBE87F9242E}" destId="{FC58FBD9-09AF-C246-9FD5-0058B3663F68}" srcOrd="0" destOrd="0" presId="urn:microsoft.com/office/officeart/2008/layout/VerticalCurvedList"/>
    <dgm:cxn modelId="{70F40882-C3F6-0844-ABED-4C5152F94155}" type="presParOf" srcId="{F1689826-ACEB-4947-A635-0E60C2F2C729}" destId="{8A3B91C7-C8FF-E445-B364-641BA422A71F}" srcOrd="9" destOrd="0" presId="urn:microsoft.com/office/officeart/2008/layout/VerticalCurvedList"/>
    <dgm:cxn modelId="{16132EDF-FE7D-9C42-A4AB-3912CCA7951F}" type="presParOf" srcId="{F1689826-ACEB-4947-A635-0E60C2F2C729}" destId="{50FD2AD5-14A4-2D41-9CE6-6068D408979D}" srcOrd="10" destOrd="0" presId="urn:microsoft.com/office/officeart/2008/layout/VerticalCurvedList"/>
    <dgm:cxn modelId="{32D52EFC-091E-AB48-9E38-CF8C8CA0D9B0}" type="presParOf" srcId="{50FD2AD5-14A4-2D41-9CE6-6068D408979D}" destId="{96E061BE-34DB-614F-820A-7C8352F75558}" srcOrd="0" destOrd="0" presId="urn:microsoft.com/office/officeart/2008/layout/VerticalCurvedList"/>
    <dgm:cxn modelId="{CE06240D-B7A9-4A45-A2A7-600893034491}" type="presParOf" srcId="{F1689826-ACEB-4947-A635-0E60C2F2C729}" destId="{9C3F3D36-C4E2-3948-8F3A-FE084A2E62F0}" srcOrd="11" destOrd="0" presId="urn:microsoft.com/office/officeart/2008/layout/VerticalCurvedList"/>
    <dgm:cxn modelId="{573EE9A6-4F8A-6B43-8BC4-4707AD912FDB}" type="presParOf" srcId="{F1689826-ACEB-4947-A635-0E60C2F2C729}" destId="{4D067429-014B-2F4A-ACB8-2A1A03381E90}" srcOrd="12" destOrd="0" presId="urn:microsoft.com/office/officeart/2008/layout/VerticalCurvedList"/>
    <dgm:cxn modelId="{8917DEBF-6E57-8D49-8A69-62D51A071C4A}" type="presParOf" srcId="{4D067429-014B-2F4A-ACB8-2A1A03381E90}" destId="{C1606F21-7193-2249-AA69-5295CCC7A1A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9011B6-8381-4BDB-91ED-1853DE80DA32}" type="doc">
      <dgm:prSet loTypeId="urn:microsoft.com/office/officeart/2005/8/layout/default#2" loCatId="list" qsTypeId="urn:microsoft.com/office/officeart/2005/8/quickstyle/simple1" qsCatId="simple" csTypeId="urn:microsoft.com/office/officeart/2005/8/colors/accent0_1" csCatId="mainScheme" phldr="1"/>
      <dgm:spPr/>
      <dgm:t>
        <a:bodyPr/>
        <a:lstStyle/>
        <a:p>
          <a:endParaRPr lang="en-US"/>
        </a:p>
      </dgm:t>
    </dgm:pt>
    <dgm:pt modelId="{84A8582B-BD5A-48C8-A94F-8676382C75BC}">
      <dgm:prSet phldrT="[Text]" custT="1"/>
      <dgm:spPr/>
      <dgm:t>
        <a:bodyPr/>
        <a:lstStyle/>
        <a:p>
          <a:pPr algn="l"/>
          <a:r>
            <a:rPr lang="en-US" sz="2400" dirty="0">
              <a:latin typeface="Helvetica LT Std Cond Light" pitchFamily="34" charset="0"/>
            </a:rPr>
            <a:t>Every piece of information is stored in the form of tables</a:t>
          </a:r>
        </a:p>
      </dgm:t>
    </dgm:pt>
    <dgm:pt modelId="{DDB0CBF4-A244-45E6-8C17-E3A5339F4398}" type="parTrans" cxnId="{B692430B-4501-4079-8A6C-2DA7A33A8E7E}">
      <dgm:prSet/>
      <dgm:spPr/>
      <dgm:t>
        <a:bodyPr/>
        <a:lstStyle/>
        <a:p>
          <a:endParaRPr lang="en-US"/>
        </a:p>
      </dgm:t>
    </dgm:pt>
    <dgm:pt modelId="{F9ACC1CE-B978-41FA-8471-44FC27817C86}" type="sibTrans" cxnId="{B692430B-4501-4079-8A6C-2DA7A33A8E7E}">
      <dgm:prSet/>
      <dgm:spPr/>
      <dgm:t>
        <a:bodyPr/>
        <a:lstStyle/>
        <a:p>
          <a:endParaRPr lang="en-US"/>
        </a:p>
      </dgm:t>
    </dgm:pt>
    <dgm:pt modelId="{87344F58-23E8-4730-9F53-D3566C86DB07}">
      <dgm:prSet custT="1"/>
      <dgm:spPr/>
      <dgm:t>
        <a:bodyPr/>
        <a:lstStyle/>
        <a:p>
          <a:pPr algn="l"/>
          <a:r>
            <a:rPr lang="en-US" sz="2400" dirty="0">
              <a:latin typeface="Helvetica LT Std Cond Light" pitchFamily="34" charset="0"/>
            </a:rPr>
            <a:t>Has primary keys for unique identification of rows</a:t>
          </a:r>
        </a:p>
      </dgm:t>
    </dgm:pt>
    <dgm:pt modelId="{27E91E12-6388-44A3-91EB-076799F860EF}" type="parTrans" cxnId="{0D5AF983-84CF-4720-B40F-65C9B8B1C58F}">
      <dgm:prSet/>
      <dgm:spPr/>
      <dgm:t>
        <a:bodyPr/>
        <a:lstStyle/>
        <a:p>
          <a:endParaRPr lang="en-US"/>
        </a:p>
      </dgm:t>
    </dgm:pt>
    <dgm:pt modelId="{0FFD898E-4FAD-4BFD-83EB-7E17A78A877D}" type="sibTrans" cxnId="{0D5AF983-84CF-4720-B40F-65C9B8B1C58F}">
      <dgm:prSet/>
      <dgm:spPr/>
      <dgm:t>
        <a:bodyPr/>
        <a:lstStyle/>
        <a:p>
          <a:endParaRPr lang="en-US"/>
        </a:p>
      </dgm:t>
    </dgm:pt>
    <dgm:pt modelId="{85114773-6057-4219-A32F-65058C75BD97}">
      <dgm:prSet custT="1"/>
      <dgm:spPr/>
      <dgm:t>
        <a:bodyPr/>
        <a:lstStyle/>
        <a:p>
          <a:pPr algn="l"/>
          <a:r>
            <a:rPr lang="en-US" sz="2400" dirty="0">
              <a:latin typeface="Helvetica LT Std Cond Light" pitchFamily="34" charset="0"/>
            </a:rPr>
            <a:t>Has foreign keys to ensure data integrity</a:t>
          </a:r>
        </a:p>
      </dgm:t>
    </dgm:pt>
    <dgm:pt modelId="{F0DEE16A-CF20-424A-992A-E884DF6944CD}" type="parTrans" cxnId="{7D77BA1C-A2B6-472F-B3D8-3B41D7A943FE}">
      <dgm:prSet/>
      <dgm:spPr/>
      <dgm:t>
        <a:bodyPr/>
        <a:lstStyle/>
        <a:p>
          <a:endParaRPr lang="en-US"/>
        </a:p>
      </dgm:t>
    </dgm:pt>
    <dgm:pt modelId="{D8C168E2-894C-496F-8B1E-3B6C70A4119A}" type="sibTrans" cxnId="{7D77BA1C-A2B6-472F-B3D8-3B41D7A943FE}">
      <dgm:prSet/>
      <dgm:spPr/>
      <dgm:t>
        <a:bodyPr/>
        <a:lstStyle/>
        <a:p>
          <a:endParaRPr lang="en-US"/>
        </a:p>
      </dgm:t>
    </dgm:pt>
    <dgm:pt modelId="{9A50432C-D56C-43E9-BEB7-4FA74C397C8E}">
      <dgm:prSet custT="1"/>
      <dgm:spPr/>
      <dgm:t>
        <a:bodyPr/>
        <a:lstStyle/>
        <a:p>
          <a:pPr algn="l"/>
          <a:r>
            <a:rPr lang="en-US" sz="2400" dirty="0">
              <a:latin typeface="Helvetica LT Std Cond Light" pitchFamily="34" charset="0"/>
            </a:rPr>
            <a:t>Provides SQL for data access</a:t>
          </a:r>
        </a:p>
      </dgm:t>
    </dgm:pt>
    <dgm:pt modelId="{9C0D30FA-71A9-4FE4-BF3D-B899D0737E4C}" type="parTrans" cxnId="{3E00E4DE-FAEF-48CC-8D6A-C93E1CB81910}">
      <dgm:prSet/>
      <dgm:spPr/>
      <dgm:t>
        <a:bodyPr/>
        <a:lstStyle/>
        <a:p>
          <a:endParaRPr lang="en-US"/>
        </a:p>
      </dgm:t>
    </dgm:pt>
    <dgm:pt modelId="{D76CEE26-5120-45D2-9140-4DB526761FBA}" type="sibTrans" cxnId="{3E00E4DE-FAEF-48CC-8D6A-C93E1CB81910}">
      <dgm:prSet/>
      <dgm:spPr/>
      <dgm:t>
        <a:bodyPr/>
        <a:lstStyle/>
        <a:p>
          <a:endParaRPr lang="en-US"/>
        </a:p>
      </dgm:t>
    </dgm:pt>
    <dgm:pt modelId="{2AB77DA9-4A45-4A4F-B7C5-525260CE2828}">
      <dgm:prSet custT="1"/>
      <dgm:spPr/>
      <dgm:t>
        <a:bodyPr/>
        <a:lstStyle/>
        <a:p>
          <a:pPr algn="l"/>
          <a:r>
            <a:rPr lang="en-US" sz="2400" dirty="0">
              <a:latin typeface="Helvetica LT Std Cond Light" pitchFamily="34" charset="0"/>
            </a:rPr>
            <a:t>Uses indexes for faster data retrieval</a:t>
          </a:r>
        </a:p>
      </dgm:t>
    </dgm:pt>
    <dgm:pt modelId="{F38C853A-FA33-4562-9031-8173DFEE8C85}" type="parTrans" cxnId="{E061AB96-6DAA-468C-ABDB-ED130DA2020A}">
      <dgm:prSet/>
      <dgm:spPr/>
      <dgm:t>
        <a:bodyPr/>
        <a:lstStyle/>
        <a:p>
          <a:endParaRPr lang="en-US"/>
        </a:p>
      </dgm:t>
    </dgm:pt>
    <dgm:pt modelId="{23A8084B-3A42-4D1E-AF0F-0C837DBC3875}" type="sibTrans" cxnId="{E061AB96-6DAA-468C-ABDB-ED130DA2020A}">
      <dgm:prSet/>
      <dgm:spPr/>
      <dgm:t>
        <a:bodyPr/>
        <a:lstStyle/>
        <a:p>
          <a:endParaRPr lang="en-US"/>
        </a:p>
      </dgm:t>
    </dgm:pt>
    <dgm:pt modelId="{000B80DB-9BCB-4EC2-BA17-2BDBDF436777}">
      <dgm:prSet custT="1"/>
      <dgm:spPr/>
      <dgm:t>
        <a:bodyPr/>
        <a:lstStyle/>
        <a:p>
          <a:pPr algn="l"/>
          <a:r>
            <a:rPr lang="en-US" sz="2400" dirty="0">
              <a:latin typeface="Helvetica LT Std Cond Light" pitchFamily="34" charset="0"/>
            </a:rPr>
            <a:t>Gives access privileges to ensure data security</a:t>
          </a:r>
        </a:p>
      </dgm:t>
    </dgm:pt>
    <dgm:pt modelId="{E5C7D584-1A4F-45BF-88E6-E12E14D4B425}" type="parTrans" cxnId="{338DEB83-7A01-41AE-B3B0-51C360CD2FAE}">
      <dgm:prSet/>
      <dgm:spPr/>
      <dgm:t>
        <a:bodyPr/>
        <a:lstStyle/>
        <a:p>
          <a:endParaRPr lang="en-US"/>
        </a:p>
      </dgm:t>
    </dgm:pt>
    <dgm:pt modelId="{981D4C1A-597D-4420-85AC-0C266E98C30F}" type="sibTrans" cxnId="{338DEB83-7A01-41AE-B3B0-51C360CD2FAE}">
      <dgm:prSet/>
      <dgm:spPr/>
      <dgm:t>
        <a:bodyPr/>
        <a:lstStyle/>
        <a:p>
          <a:endParaRPr lang="en-US"/>
        </a:p>
      </dgm:t>
    </dgm:pt>
    <dgm:pt modelId="{B1218865-16B9-4D25-AF2D-4802B113779C}" type="pres">
      <dgm:prSet presAssocID="{D49011B6-8381-4BDB-91ED-1853DE80DA32}" presName="diagram" presStyleCnt="0">
        <dgm:presLayoutVars>
          <dgm:dir/>
          <dgm:resizeHandles val="exact"/>
        </dgm:presLayoutVars>
      </dgm:prSet>
      <dgm:spPr/>
    </dgm:pt>
    <dgm:pt modelId="{55189F24-BD20-4B63-8B45-90B5F69089F9}" type="pres">
      <dgm:prSet presAssocID="{84A8582B-BD5A-48C8-A94F-8676382C75BC}" presName="node" presStyleLbl="node1" presStyleIdx="0" presStyleCnt="6" custScaleX="587843">
        <dgm:presLayoutVars>
          <dgm:bulletEnabled val="1"/>
        </dgm:presLayoutVars>
      </dgm:prSet>
      <dgm:spPr/>
    </dgm:pt>
    <dgm:pt modelId="{B8973C2E-F58A-40AA-B33A-59AE0B89C831}" type="pres">
      <dgm:prSet presAssocID="{F9ACC1CE-B978-41FA-8471-44FC27817C86}" presName="sibTrans" presStyleCnt="0"/>
      <dgm:spPr/>
    </dgm:pt>
    <dgm:pt modelId="{6693C403-7AB9-43D9-B336-F773E702FD30}" type="pres">
      <dgm:prSet presAssocID="{87344F58-23E8-4730-9F53-D3566C86DB07}" presName="node" presStyleLbl="node1" presStyleIdx="1" presStyleCnt="6" custScaleX="587843">
        <dgm:presLayoutVars>
          <dgm:bulletEnabled val="1"/>
        </dgm:presLayoutVars>
      </dgm:prSet>
      <dgm:spPr/>
    </dgm:pt>
    <dgm:pt modelId="{60611063-4F08-452E-9645-53C2AD9301CB}" type="pres">
      <dgm:prSet presAssocID="{0FFD898E-4FAD-4BFD-83EB-7E17A78A877D}" presName="sibTrans" presStyleCnt="0"/>
      <dgm:spPr/>
    </dgm:pt>
    <dgm:pt modelId="{B4A19C53-18E1-4204-87FB-EBF3211E5430}" type="pres">
      <dgm:prSet presAssocID="{85114773-6057-4219-A32F-65058C75BD97}" presName="node" presStyleLbl="node1" presStyleIdx="2" presStyleCnt="6" custScaleX="587843">
        <dgm:presLayoutVars>
          <dgm:bulletEnabled val="1"/>
        </dgm:presLayoutVars>
      </dgm:prSet>
      <dgm:spPr/>
    </dgm:pt>
    <dgm:pt modelId="{E04A7C00-9D42-4983-B173-8D74406E3388}" type="pres">
      <dgm:prSet presAssocID="{D8C168E2-894C-496F-8B1E-3B6C70A4119A}" presName="sibTrans" presStyleCnt="0"/>
      <dgm:spPr/>
    </dgm:pt>
    <dgm:pt modelId="{1033D016-9416-4A16-B69D-5CE14537DE95}" type="pres">
      <dgm:prSet presAssocID="{9A50432C-D56C-43E9-BEB7-4FA74C397C8E}" presName="node" presStyleLbl="node1" presStyleIdx="3" presStyleCnt="6" custScaleX="587843">
        <dgm:presLayoutVars>
          <dgm:bulletEnabled val="1"/>
        </dgm:presLayoutVars>
      </dgm:prSet>
      <dgm:spPr/>
    </dgm:pt>
    <dgm:pt modelId="{9AA1929C-1408-4D7E-9339-EAD7A80614B6}" type="pres">
      <dgm:prSet presAssocID="{D76CEE26-5120-45D2-9140-4DB526761FBA}" presName="sibTrans" presStyleCnt="0"/>
      <dgm:spPr/>
    </dgm:pt>
    <dgm:pt modelId="{D393A015-3B53-4EA4-81D0-8C7D4434661E}" type="pres">
      <dgm:prSet presAssocID="{2AB77DA9-4A45-4A4F-B7C5-525260CE2828}" presName="node" presStyleLbl="node1" presStyleIdx="4" presStyleCnt="6" custScaleX="587843">
        <dgm:presLayoutVars>
          <dgm:bulletEnabled val="1"/>
        </dgm:presLayoutVars>
      </dgm:prSet>
      <dgm:spPr/>
    </dgm:pt>
    <dgm:pt modelId="{D24CD464-B967-4458-819A-77AAD37250BD}" type="pres">
      <dgm:prSet presAssocID="{23A8084B-3A42-4D1E-AF0F-0C837DBC3875}" presName="sibTrans" presStyleCnt="0"/>
      <dgm:spPr/>
    </dgm:pt>
    <dgm:pt modelId="{5A6A61A2-2930-42E2-B156-6DB7ACBFDF7E}" type="pres">
      <dgm:prSet presAssocID="{000B80DB-9BCB-4EC2-BA17-2BDBDF436777}" presName="node" presStyleLbl="node1" presStyleIdx="5" presStyleCnt="6" custScaleX="587843">
        <dgm:presLayoutVars>
          <dgm:bulletEnabled val="1"/>
        </dgm:presLayoutVars>
      </dgm:prSet>
      <dgm:spPr/>
    </dgm:pt>
  </dgm:ptLst>
  <dgm:cxnLst>
    <dgm:cxn modelId="{FD2BB803-E972-4057-A839-6A31DB9513E7}" type="presOf" srcId="{87344F58-23E8-4730-9F53-D3566C86DB07}" destId="{6693C403-7AB9-43D9-B336-F773E702FD30}" srcOrd="0" destOrd="0" presId="urn:microsoft.com/office/officeart/2005/8/layout/default#2"/>
    <dgm:cxn modelId="{B692430B-4501-4079-8A6C-2DA7A33A8E7E}" srcId="{D49011B6-8381-4BDB-91ED-1853DE80DA32}" destId="{84A8582B-BD5A-48C8-A94F-8676382C75BC}" srcOrd="0" destOrd="0" parTransId="{DDB0CBF4-A244-45E6-8C17-E3A5339F4398}" sibTransId="{F9ACC1CE-B978-41FA-8471-44FC27817C86}"/>
    <dgm:cxn modelId="{7D77BA1C-A2B6-472F-B3D8-3B41D7A943FE}" srcId="{D49011B6-8381-4BDB-91ED-1853DE80DA32}" destId="{85114773-6057-4219-A32F-65058C75BD97}" srcOrd="2" destOrd="0" parTransId="{F0DEE16A-CF20-424A-992A-E884DF6944CD}" sibTransId="{D8C168E2-894C-496F-8B1E-3B6C70A4119A}"/>
    <dgm:cxn modelId="{A55CD422-12EB-466C-9679-4FCCFBED531C}" type="presOf" srcId="{84A8582B-BD5A-48C8-A94F-8676382C75BC}" destId="{55189F24-BD20-4B63-8B45-90B5F69089F9}" srcOrd="0" destOrd="0" presId="urn:microsoft.com/office/officeart/2005/8/layout/default#2"/>
    <dgm:cxn modelId="{338DEB83-7A01-41AE-B3B0-51C360CD2FAE}" srcId="{D49011B6-8381-4BDB-91ED-1853DE80DA32}" destId="{000B80DB-9BCB-4EC2-BA17-2BDBDF436777}" srcOrd="5" destOrd="0" parTransId="{E5C7D584-1A4F-45BF-88E6-E12E14D4B425}" sibTransId="{981D4C1A-597D-4420-85AC-0C266E98C30F}"/>
    <dgm:cxn modelId="{0D5AF983-84CF-4720-B40F-65C9B8B1C58F}" srcId="{D49011B6-8381-4BDB-91ED-1853DE80DA32}" destId="{87344F58-23E8-4730-9F53-D3566C86DB07}" srcOrd="1" destOrd="0" parTransId="{27E91E12-6388-44A3-91EB-076799F860EF}" sibTransId="{0FFD898E-4FAD-4BFD-83EB-7E17A78A877D}"/>
    <dgm:cxn modelId="{876FB58D-E176-46A8-8F1D-7B1BF6A044E2}" type="presOf" srcId="{000B80DB-9BCB-4EC2-BA17-2BDBDF436777}" destId="{5A6A61A2-2930-42E2-B156-6DB7ACBFDF7E}" srcOrd="0" destOrd="0" presId="urn:microsoft.com/office/officeart/2005/8/layout/default#2"/>
    <dgm:cxn modelId="{E061AB96-6DAA-468C-ABDB-ED130DA2020A}" srcId="{D49011B6-8381-4BDB-91ED-1853DE80DA32}" destId="{2AB77DA9-4A45-4A4F-B7C5-525260CE2828}" srcOrd="4" destOrd="0" parTransId="{F38C853A-FA33-4562-9031-8173DFEE8C85}" sibTransId="{23A8084B-3A42-4D1E-AF0F-0C837DBC3875}"/>
    <dgm:cxn modelId="{375B5ECE-F758-453D-8A3E-3859D0E861A2}" type="presOf" srcId="{9A50432C-D56C-43E9-BEB7-4FA74C397C8E}" destId="{1033D016-9416-4A16-B69D-5CE14537DE95}" srcOrd="0" destOrd="0" presId="urn:microsoft.com/office/officeart/2005/8/layout/default#2"/>
    <dgm:cxn modelId="{080AF4D4-D19A-4DB6-A2C7-C00E95FF1B6D}" type="presOf" srcId="{D49011B6-8381-4BDB-91ED-1853DE80DA32}" destId="{B1218865-16B9-4D25-AF2D-4802B113779C}" srcOrd="0" destOrd="0" presId="urn:microsoft.com/office/officeart/2005/8/layout/default#2"/>
    <dgm:cxn modelId="{760A40D5-11C9-482A-9E84-7A849366CBDF}" type="presOf" srcId="{85114773-6057-4219-A32F-65058C75BD97}" destId="{B4A19C53-18E1-4204-87FB-EBF3211E5430}" srcOrd="0" destOrd="0" presId="urn:microsoft.com/office/officeart/2005/8/layout/default#2"/>
    <dgm:cxn modelId="{3E00E4DE-FAEF-48CC-8D6A-C93E1CB81910}" srcId="{D49011B6-8381-4BDB-91ED-1853DE80DA32}" destId="{9A50432C-D56C-43E9-BEB7-4FA74C397C8E}" srcOrd="3" destOrd="0" parTransId="{9C0D30FA-71A9-4FE4-BF3D-B899D0737E4C}" sibTransId="{D76CEE26-5120-45D2-9140-4DB526761FBA}"/>
    <dgm:cxn modelId="{7C3423F9-ECE6-4526-AB8F-9F2554C3401D}" type="presOf" srcId="{2AB77DA9-4A45-4A4F-B7C5-525260CE2828}" destId="{D393A015-3B53-4EA4-81D0-8C7D4434661E}" srcOrd="0" destOrd="0" presId="urn:microsoft.com/office/officeart/2005/8/layout/default#2"/>
    <dgm:cxn modelId="{CE4EB89B-5BAD-4A57-9EC3-FAE6F095942E}" type="presParOf" srcId="{B1218865-16B9-4D25-AF2D-4802B113779C}" destId="{55189F24-BD20-4B63-8B45-90B5F69089F9}" srcOrd="0" destOrd="0" presId="urn:microsoft.com/office/officeart/2005/8/layout/default#2"/>
    <dgm:cxn modelId="{1A5BDBE3-D0C5-4C44-849A-97B6494B0DC9}" type="presParOf" srcId="{B1218865-16B9-4D25-AF2D-4802B113779C}" destId="{B8973C2E-F58A-40AA-B33A-59AE0B89C831}" srcOrd="1" destOrd="0" presId="urn:microsoft.com/office/officeart/2005/8/layout/default#2"/>
    <dgm:cxn modelId="{97EDECFA-63BA-4584-950D-01DAA84FF9BC}" type="presParOf" srcId="{B1218865-16B9-4D25-AF2D-4802B113779C}" destId="{6693C403-7AB9-43D9-B336-F773E702FD30}" srcOrd="2" destOrd="0" presId="urn:microsoft.com/office/officeart/2005/8/layout/default#2"/>
    <dgm:cxn modelId="{842B3EB1-7E3C-428B-8126-DBD0188A3EF4}" type="presParOf" srcId="{B1218865-16B9-4D25-AF2D-4802B113779C}" destId="{60611063-4F08-452E-9645-53C2AD9301CB}" srcOrd="3" destOrd="0" presId="urn:microsoft.com/office/officeart/2005/8/layout/default#2"/>
    <dgm:cxn modelId="{754DB25D-F27D-4E21-A279-49108906E5BF}" type="presParOf" srcId="{B1218865-16B9-4D25-AF2D-4802B113779C}" destId="{B4A19C53-18E1-4204-87FB-EBF3211E5430}" srcOrd="4" destOrd="0" presId="urn:microsoft.com/office/officeart/2005/8/layout/default#2"/>
    <dgm:cxn modelId="{89EF8633-A878-4F7A-ACE6-1FFFC0AF3BEF}" type="presParOf" srcId="{B1218865-16B9-4D25-AF2D-4802B113779C}" destId="{E04A7C00-9D42-4983-B173-8D74406E3388}" srcOrd="5" destOrd="0" presId="urn:microsoft.com/office/officeart/2005/8/layout/default#2"/>
    <dgm:cxn modelId="{3936AE88-7FE9-41D4-81B7-E9C72E6C183A}" type="presParOf" srcId="{B1218865-16B9-4D25-AF2D-4802B113779C}" destId="{1033D016-9416-4A16-B69D-5CE14537DE95}" srcOrd="6" destOrd="0" presId="urn:microsoft.com/office/officeart/2005/8/layout/default#2"/>
    <dgm:cxn modelId="{EA229C74-BC94-4BC2-B941-602B08B51F97}" type="presParOf" srcId="{B1218865-16B9-4D25-AF2D-4802B113779C}" destId="{9AA1929C-1408-4D7E-9339-EAD7A80614B6}" srcOrd="7" destOrd="0" presId="urn:microsoft.com/office/officeart/2005/8/layout/default#2"/>
    <dgm:cxn modelId="{EA104946-F975-419E-81FA-5A61E22B558B}" type="presParOf" srcId="{B1218865-16B9-4D25-AF2D-4802B113779C}" destId="{D393A015-3B53-4EA4-81D0-8C7D4434661E}" srcOrd="8" destOrd="0" presId="urn:microsoft.com/office/officeart/2005/8/layout/default#2"/>
    <dgm:cxn modelId="{9BA5ECAF-758B-4C06-B24F-7EDAB8E32EC8}" type="presParOf" srcId="{B1218865-16B9-4D25-AF2D-4802B113779C}" destId="{D24CD464-B967-4458-819A-77AAD37250BD}" srcOrd="9" destOrd="0" presId="urn:microsoft.com/office/officeart/2005/8/layout/default#2"/>
    <dgm:cxn modelId="{7EE97375-B9A8-4BC4-8CFA-B866E8AB8A2F}" type="presParOf" srcId="{B1218865-16B9-4D25-AF2D-4802B113779C}" destId="{5A6A61A2-2930-42E2-B156-6DB7ACBFDF7E}" srcOrd="10"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F7834-DAB7-0E4C-8952-0B1B047C860E}">
      <dsp:nvSpPr>
        <dsp:cNvPr id="0" name=""/>
        <dsp:cNvSpPr/>
      </dsp:nvSpPr>
      <dsp:spPr>
        <a:xfrm>
          <a:off x="-5448948" y="-834331"/>
          <a:ext cx="6488034" cy="6488034"/>
        </a:xfrm>
        <a:prstGeom prst="blockArc">
          <a:avLst>
            <a:gd name="adj1" fmla="val 18900000"/>
            <a:gd name="adj2" fmla="val 2700000"/>
            <a:gd name="adj3" fmla="val 333"/>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45C49C-B8D9-AE44-9B01-1884537E449D}">
      <dsp:nvSpPr>
        <dsp:cNvPr id="0" name=""/>
        <dsp:cNvSpPr/>
      </dsp:nvSpPr>
      <dsp:spPr>
        <a:xfrm>
          <a:off x="387349" y="253788"/>
          <a:ext cx="8005139" cy="50738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Adding new files</a:t>
          </a:r>
        </a:p>
      </dsp:txBody>
      <dsp:txXfrm>
        <a:off x="387349" y="253788"/>
        <a:ext cx="8005139" cy="507383"/>
      </dsp:txXfrm>
    </dsp:sp>
    <dsp:sp modelId="{94EA01C1-9585-B84B-B19A-F2D2895CBCB3}">
      <dsp:nvSpPr>
        <dsp:cNvPr id="0" name=""/>
        <dsp:cNvSpPr/>
      </dsp:nvSpPr>
      <dsp:spPr>
        <a:xfrm>
          <a:off x="70235" y="190365"/>
          <a:ext cx="634229" cy="634229"/>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070BC9-DDB2-B44C-9211-61686F91FCAA}">
      <dsp:nvSpPr>
        <dsp:cNvPr id="0" name=""/>
        <dsp:cNvSpPr/>
      </dsp:nvSpPr>
      <dsp:spPr>
        <a:xfrm>
          <a:off x="804707" y="1014766"/>
          <a:ext cx="7587781" cy="507383"/>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Inserting data</a:t>
          </a:r>
        </a:p>
      </dsp:txBody>
      <dsp:txXfrm>
        <a:off x="804707" y="1014766"/>
        <a:ext cx="7587781" cy="507383"/>
      </dsp:txXfrm>
    </dsp:sp>
    <dsp:sp modelId="{2123380A-81F9-1249-83E5-E903144C695A}">
      <dsp:nvSpPr>
        <dsp:cNvPr id="0" name=""/>
        <dsp:cNvSpPr/>
      </dsp:nvSpPr>
      <dsp:spPr>
        <a:xfrm>
          <a:off x="487592" y="951343"/>
          <a:ext cx="634229" cy="63422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44D763-E868-0B46-9C85-50F150170106}">
      <dsp:nvSpPr>
        <dsp:cNvPr id="0" name=""/>
        <dsp:cNvSpPr/>
      </dsp:nvSpPr>
      <dsp:spPr>
        <a:xfrm>
          <a:off x="995554" y="1775745"/>
          <a:ext cx="7396934" cy="507383"/>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Retrieving data</a:t>
          </a:r>
        </a:p>
      </dsp:txBody>
      <dsp:txXfrm>
        <a:off x="995554" y="1775745"/>
        <a:ext cx="7396934" cy="507383"/>
      </dsp:txXfrm>
    </dsp:sp>
    <dsp:sp modelId="{C3F94F83-8861-3547-B2CF-D97C2AE33725}">
      <dsp:nvSpPr>
        <dsp:cNvPr id="0" name=""/>
        <dsp:cNvSpPr/>
      </dsp:nvSpPr>
      <dsp:spPr>
        <a:xfrm>
          <a:off x="678439" y="1712322"/>
          <a:ext cx="634229" cy="634229"/>
        </a:xfrm>
        <a:prstGeom prst="ellipse">
          <a:avLst/>
        </a:prstGeom>
        <a:solidFill>
          <a:schemeClr val="lt1">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B0215D-8D9F-0148-A73B-0A3E800AC882}">
      <dsp:nvSpPr>
        <dsp:cNvPr id="0" name=""/>
        <dsp:cNvSpPr/>
      </dsp:nvSpPr>
      <dsp:spPr>
        <a:xfrm>
          <a:off x="995554" y="2536242"/>
          <a:ext cx="7396934" cy="507383"/>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Modifying data</a:t>
          </a:r>
        </a:p>
      </dsp:txBody>
      <dsp:txXfrm>
        <a:off x="995554" y="2536242"/>
        <a:ext cx="7396934" cy="507383"/>
      </dsp:txXfrm>
    </dsp:sp>
    <dsp:sp modelId="{FC58FBD9-09AF-C246-9FD5-0058B3663F68}">
      <dsp:nvSpPr>
        <dsp:cNvPr id="0" name=""/>
        <dsp:cNvSpPr/>
      </dsp:nvSpPr>
      <dsp:spPr>
        <a:xfrm>
          <a:off x="678439" y="2472819"/>
          <a:ext cx="634229" cy="634229"/>
        </a:xfrm>
        <a:prstGeom prst="ellipse">
          <a:avLst/>
        </a:prstGeom>
        <a:solidFill>
          <a:schemeClr val="lt1">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3B91C7-C8FF-E445-B364-641BA422A71F}">
      <dsp:nvSpPr>
        <dsp:cNvPr id="0" name=""/>
        <dsp:cNvSpPr/>
      </dsp:nvSpPr>
      <dsp:spPr>
        <a:xfrm>
          <a:off x="804707" y="3297220"/>
          <a:ext cx="7587781" cy="507383"/>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Removing data</a:t>
          </a:r>
        </a:p>
      </dsp:txBody>
      <dsp:txXfrm>
        <a:off x="804707" y="3297220"/>
        <a:ext cx="7587781" cy="507383"/>
      </dsp:txXfrm>
    </dsp:sp>
    <dsp:sp modelId="{96E061BE-34DB-614F-820A-7C8352F75558}">
      <dsp:nvSpPr>
        <dsp:cNvPr id="0" name=""/>
        <dsp:cNvSpPr/>
      </dsp:nvSpPr>
      <dsp:spPr>
        <a:xfrm>
          <a:off x="487592" y="3233797"/>
          <a:ext cx="634229" cy="634229"/>
        </a:xfrm>
        <a:prstGeom prst="ellipse">
          <a:avLst/>
        </a:prstGeom>
        <a:solidFill>
          <a:schemeClr val="lt1">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3F3D36-C4E2-3948-8F3A-FE084A2E62F0}">
      <dsp:nvSpPr>
        <dsp:cNvPr id="0" name=""/>
        <dsp:cNvSpPr/>
      </dsp:nvSpPr>
      <dsp:spPr>
        <a:xfrm>
          <a:off x="387349" y="4058199"/>
          <a:ext cx="8005139" cy="50738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Removing files</a:t>
          </a:r>
        </a:p>
      </dsp:txBody>
      <dsp:txXfrm>
        <a:off x="387349" y="4058199"/>
        <a:ext cx="8005139" cy="507383"/>
      </dsp:txXfrm>
    </dsp:sp>
    <dsp:sp modelId="{C1606F21-7193-2249-AA69-5295CCC7A1AB}">
      <dsp:nvSpPr>
        <dsp:cNvPr id="0" name=""/>
        <dsp:cNvSpPr/>
      </dsp:nvSpPr>
      <dsp:spPr>
        <a:xfrm>
          <a:off x="70235" y="3994776"/>
          <a:ext cx="634229" cy="634229"/>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89F24-BD20-4B63-8B45-90B5F69089F9}">
      <dsp:nvSpPr>
        <dsp:cNvPr id="0" name=""/>
        <dsp:cNvSpPr/>
      </dsp:nvSpPr>
      <dsp:spPr>
        <a:xfrm>
          <a:off x="8705" y="876"/>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Every piece of information is stored in the form of tables</a:t>
          </a:r>
        </a:p>
      </dsp:txBody>
      <dsp:txXfrm>
        <a:off x="8705" y="876"/>
        <a:ext cx="6780264" cy="692048"/>
      </dsp:txXfrm>
    </dsp:sp>
    <dsp:sp modelId="{6693C403-7AB9-43D9-B336-F773E702FD30}">
      <dsp:nvSpPr>
        <dsp:cNvPr id="0" name=""/>
        <dsp:cNvSpPr/>
      </dsp:nvSpPr>
      <dsp:spPr>
        <a:xfrm>
          <a:off x="8705" y="80826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Has primary keys for unique identification of rows</a:t>
          </a:r>
        </a:p>
      </dsp:txBody>
      <dsp:txXfrm>
        <a:off x="8705" y="808265"/>
        <a:ext cx="6780264" cy="692048"/>
      </dsp:txXfrm>
    </dsp:sp>
    <dsp:sp modelId="{B4A19C53-18E1-4204-87FB-EBF3211E5430}">
      <dsp:nvSpPr>
        <dsp:cNvPr id="0" name=""/>
        <dsp:cNvSpPr/>
      </dsp:nvSpPr>
      <dsp:spPr>
        <a:xfrm>
          <a:off x="8705" y="161565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Has foreign keys to ensure data integrity</a:t>
          </a:r>
        </a:p>
      </dsp:txBody>
      <dsp:txXfrm>
        <a:off x="8705" y="1615655"/>
        <a:ext cx="6780264" cy="692048"/>
      </dsp:txXfrm>
    </dsp:sp>
    <dsp:sp modelId="{1033D016-9416-4A16-B69D-5CE14537DE95}">
      <dsp:nvSpPr>
        <dsp:cNvPr id="0" name=""/>
        <dsp:cNvSpPr/>
      </dsp:nvSpPr>
      <dsp:spPr>
        <a:xfrm>
          <a:off x="8705" y="242304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Provides SQL for data access</a:t>
          </a:r>
        </a:p>
      </dsp:txBody>
      <dsp:txXfrm>
        <a:off x="8705" y="2423045"/>
        <a:ext cx="6780264" cy="692048"/>
      </dsp:txXfrm>
    </dsp:sp>
    <dsp:sp modelId="{D393A015-3B53-4EA4-81D0-8C7D4434661E}">
      <dsp:nvSpPr>
        <dsp:cNvPr id="0" name=""/>
        <dsp:cNvSpPr/>
      </dsp:nvSpPr>
      <dsp:spPr>
        <a:xfrm>
          <a:off x="8705" y="323043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Uses indexes for faster data retrieval</a:t>
          </a:r>
        </a:p>
      </dsp:txBody>
      <dsp:txXfrm>
        <a:off x="8705" y="3230435"/>
        <a:ext cx="6780264" cy="692048"/>
      </dsp:txXfrm>
    </dsp:sp>
    <dsp:sp modelId="{5A6A61A2-2930-42E2-B156-6DB7ACBFDF7E}">
      <dsp:nvSpPr>
        <dsp:cNvPr id="0" name=""/>
        <dsp:cNvSpPr/>
      </dsp:nvSpPr>
      <dsp:spPr>
        <a:xfrm>
          <a:off x="8705" y="403782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Gives access privileges to ensure data security</a:t>
          </a:r>
        </a:p>
      </dsp:txBody>
      <dsp:txXfrm>
        <a:off x="8705" y="4037825"/>
        <a:ext cx="6780264" cy="69204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8D6D0B-3E5E-3B45-8FBB-4892F9C879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FEC2BE3-E721-8245-9040-4B9C5B6F62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7C38CC-80D7-CE4D-8C36-7E7175775BEF}" type="datetimeFigureOut">
              <a:rPr lang="en-US" smtClean="0"/>
              <a:t>6/23/2019</a:t>
            </a:fld>
            <a:endParaRPr lang="en-US"/>
          </a:p>
        </p:txBody>
      </p:sp>
      <p:sp>
        <p:nvSpPr>
          <p:cNvPr id="4" name="Footer Placeholder 3">
            <a:extLst>
              <a:ext uri="{FF2B5EF4-FFF2-40B4-BE49-F238E27FC236}">
                <a16:creationId xmlns:a16="http://schemas.microsoft.com/office/drawing/2014/main" id="{D0131DC5-CA7E-BB47-B950-ED03B646D5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DBMS Session</a:t>
            </a:r>
          </a:p>
        </p:txBody>
      </p:sp>
      <p:sp>
        <p:nvSpPr>
          <p:cNvPr id="5" name="Slide Number Placeholder 4">
            <a:extLst>
              <a:ext uri="{FF2B5EF4-FFF2-40B4-BE49-F238E27FC236}">
                <a16:creationId xmlns:a16="http://schemas.microsoft.com/office/drawing/2014/main" id="{D4B2B9C9-128B-734F-9405-F1F344E7D7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074B8E-A265-5F4F-841B-F1620FB68D5E}" type="slidenum">
              <a:rPr lang="en-US" smtClean="0"/>
              <a:t>‹#›</a:t>
            </a:fld>
            <a:endParaRPr lang="en-US"/>
          </a:p>
        </p:txBody>
      </p:sp>
    </p:spTree>
    <p:extLst>
      <p:ext uri="{BB962C8B-B14F-4D97-AF65-F5344CB8AC3E}">
        <p14:creationId xmlns:p14="http://schemas.microsoft.com/office/powerpoint/2010/main" val="1182364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9DA23-5C30-4663-B21B-35A9EB94FBD7}" type="datetimeFigureOut">
              <a:rPr lang="en-US" smtClean="0"/>
              <a:pPr/>
              <a:t>6/23/2019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DBMS Session</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4FC26-B9EC-4977-A2D6-2A39F1575EF8}" type="slidenum">
              <a:rPr lang="en-US" smtClean="0"/>
              <a:pPr/>
              <a:t>‹#›</a:t>
            </a:fld>
            <a:endParaRPr lang="en-US" dirty="0"/>
          </a:p>
        </p:txBody>
      </p:sp>
    </p:spTree>
    <p:extLst>
      <p:ext uri="{BB962C8B-B14F-4D97-AF65-F5344CB8AC3E}">
        <p14:creationId xmlns:p14="http://schemas.microsoft.com/office/powerpoint/2010/main" val="30141046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a:t>
            </a:fld>
            <a:endParaRPr lang="en-US" dirty="0"/>
          </a:p>
        </p:txBody>
      </p:sp>
    </p:spTree>
    <p:extLst>
      <p:ext uri="{BB962C8B-B14F-4D97-AF65-F5344CB8AC3E}">
        <p14:creationId xmlns:p14="http://schemas.microsoft.com/office/powerpoint/2010/main" val="287228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10</a:t>
            </a:fld>
            <a:endParaRPr lang="en-US" dirty="0"/>
          </a:p>
        </p:txBody>
      </p:sp>
    </p:spTree>
    <p:extLst>
      <p:ext uri="{BB962C8B-B14F-4D97-AF65-F5344CB8AC3E}">
        <p14:creationId xmlns:p14="http://schemas.microsoft.com/office/powerpoint/2010/main" val="634683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11</a:t>
            </a:fld>
            <a:endParaRPr lang="en-US" dirty="0"/>
          </a:p>
        </p:txBody>
      </p:sp>
    </p:spTree>
    <p:extLst>
      <p:ext uri="{BB962C8B-B14F-4D97-AF65-F5344CB8AC3E}">
        <p14:creationId xmlns:p14="http://schemas.microsoft.com/office/powerpoint/2010/main" val="350969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12</a:t>
            </a:fld>
            <a:endParaRPr lang="en-US" dirty="0"/>
          </a:p>
        </p:txBody>
      </p:sp>
    </p:spTree>
    <p:extLst>
      <p:ext uri="{BB962C8B-B14F-4D97-AF65-F5344CB8AC3E}">
        <p14:creationId xmlns:p14="http://schemas.microsoft.com/office/powerpoint/2010/main" val="720119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13</a:t>
            </a:fld>
            <a:endParaRPr lang="en-US" dirty="0"/>
          </a:p>
        </p:txBody>
      </p:sp>
    </p:spTree>
    <p:extLst>
      <p:ext uri="{BB962C8B-B14F-4D97-AF65-F5344CB8AC3E}">
        <p14:creationId xmlns:p14="http://schemas.microsoft.com/office/powerpoint/2010/main" val="1904418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14</a:t>
            </a:fld>
            <a:endParaRPr lang="en-IN" dirty="0"/>
          </a:p>
        </p:txBody>
      </p:sp>
    </p:spTree>
    <p:extLst>
      <p:ext uri="{BB962C8B-B14F-4D97-AF65-F5344CB8AC3E}">
        <p14:creationId xmlns:p14="http://schemas.microsoft.com/office/powerpoint/2010/main" val="366972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15</a:t>
            </a:fld>
            <a:endParaRPr lang="en-US" dirty="0"/>
          </a:p>
        </p:txBody>
      </p:sp>
    </p:spTree>
    <p:extLst>
      <p:ext uri="{BB962C8B-B14F-4D97-AF65-F5344CB8AC3E}">
        <p14:creationId xmlns:p14="http://schemas.microsoft.com/office/powerpoint/2010/main" val="1397334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16</a:t>
            </a:fld>
            <a:endParaRPr lang="en-US" dirty="0"/>
          </a:p>
        </p:txBody>
      </p:sp>
    </p:spTree>
    <p:extLst>
      <p:ext uri="{BB962C8B-B14F-4D97-AF65-F5344CB8AC3E}">
        <p14:creationId xmlns:p14="http://schemas.microsoft.com/office/powerpoint/2010/main" val="4031527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17</a:t>
            </a:fld>
            <a:endParaRPr lang="en-US" dirty="0"/>
          </a:p>
        </p:txBody>
      </p:sp>
    </p:spTree>
    <p:extLst>
      <p:ext uri="{BB962C8B-B14F-4D97-AF65-F5344CB8AC3E}">
        <p14:creationId xmlns:p14="http://schemas.microsoft.com/office/powerpoint/2010/main" val="26673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18</a:t>
            </a:fld>
            <a:endParaRPr lang="en-US" dirty="0"/>
          </a:p>
        </p:txBody>
      </p:sp>
    </p:spTree>
    <p:extLst>
      <p:ext uri="{BB962C8B-B14F-4D97-AF65-F5344CB8AC3E}">
        <p14:creationId xmlns:p14="http://schemas.microsoft.com/office/powerpoint/2010/main" val="3297909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19</a:t>
            </a:fld>
            <a:endParaRPr lang="en-US" dirty="0"/>
          </a:p>
        </p:txBody>
      </p:sp>
    </p:spTree>
    <p:extLst>
      <p:ext uri="{BB962C8B-B14F-4D97-AF65-F5344CB8AC3E}">
        <p14:creationId xmlns:p14="http://schemas.microsoft.com/office/powerpoint/2010/main" val="1987689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a:t>
            </a:fld>
            <a:endParaRPr lang="en-US" dirty="0"/>
          </a:p>
        </p:txBody>
      </p:sp>
    </p:spTree>
    <p:extLst>
      <p:ext uri="{BB962C8B-B14F-4D97-AF65-F5344CB8AC3E}">
        <p14:creationId xmlns:p14="http://schemas.microsoft.com/office/powerpoint/2010/main" val="2512672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20</a:t>
            </a:fld>
            <a:endParaRPr lang="en-US" dirty="0"/>
          </a:p>
        </p:txBody>
      </p:sp>
    </p:spTree>
    <p:extLst>
      <p:ext uri="{BB962C8B-B14F-4D97-AF65-F5344CB8AC3E}">
        <p14:creationId xmlns:p14="http://schemas.microsoft.com/office/powerpoint/2010/main" val="2232677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21</a:t>
            </a:fld>
            <a:endParaRPr lang="en-US" dirty="0"/>
          </a:p>
        </p:txBody>
      </p:sp>
    </p:spTree>
    <p:extLst>
      <p:ext uri="{BB962C8B-B14F-4D97-AF65-F5344CB8AC3E}">
        <p14:creationId xmlns:p14="http://schemas.microsoft.com/office/powerpoint/2010/main" val="132083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22</a:t>
            </a:fld>
            <a:endParaRPr lang="en-US" dirty="0"/>
          </a:p>
        </p:txBody>
      </p:sp>
    </p:spTree>
    <p:extLst>
      <p:ext uri="{BB962C8B-B14F-4D97-AF65-F5344CB8AC3E}">
        <p14:creationId xmlns:p14="http://schemas.microsoft.com/office/powerpoint/2010/main" val="3913819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1200" b="1">
                <a:solidFill>
                  <a:schemeClr val="tx1"/>
                </a:solidFill>
                <a:latin typeface="Arial" charset="0"/>
              </a:defRPr>
            </a:lvl1pPr>
            <a:lvl2pPr marL="742950" indent="-285750" defTabSz="931863">
              <a:defRPr sz="1200" b="1">
                <a:solidFill>
                  <a:schemeClr val="tx1"/>
                </a:solidFill>
                <a:latin typeface="Arial" charset="0"/>
              </a:defRPr>
            </a:lvl2pPr>
            <a:lvl3pPr marL="1143000" indent="-228600" defTabSz="931863">
              <a:defRPr sz="1200" b="1">
                <a:solidFill>
                  <a:schemeClr val="tx1"/>
                </a:solidFill>
                <a:latin typeface="Arial" charset="0"/>
              </a:defRPr>
            </a:lvl3pPr>
            <a:lvl4pPr marL="1600200" indent="-228600" defTabSz="931863">
              <a:defRPr sz="1200" b="1">
                <a:solidFill>
                  <a:schemeClr val="tx1"/>
                </a:solidFill>
                <a:latin typeface="Arial" charset="0"/>
              </a:defRPr>
            </a:lvl4pPr>
            <a:lvl5pPr marL="2057400" indent="-228600" defTabSz="931863">
              <a:defRPr sz="1200" b="1">
                <a:solidFill>
                  <a:schemeClr val="tx1"/>
                </a:solidFill>
                <a:latin typeface="Arial" charset="0"/>
              </a:defRPr>
            </a:lvl5pPr>
            <a:lvl6pPr marL="25146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6pPr>
            <a:lvl7pPr marL="29718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7pPr>
            <a:lvl8pPr marL="34290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8pPr>
            <a:lvl9pPr marL="38862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9pPr>
          </a:lstStyle>
          <a:p>
            <a:fld id="{DA8215C5-35BA-459E-86CD-ECD91712DB63}" type="slidenum">
              <a:rPr lang="en-US" b="0" smtClean="0"/>
              <a:pPr/>
              <a:t>26</a:t>
            </a:fld>
            <a:endParaRPr lang="en-US" b="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34664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27</a:t>
            </a:fld>
            <a:endParaRPr lang="en-US" dirty="0"/>
          </a:p>
        </p:txBody>
      </p:sp>
    </p:spTree>
    <p:extLst>
      <p:ext uri="{BB962C8B-B14F-4D97-AF65-F5344CB8AC3E}">
        <p14:creationId xmlns:p14="http://schemas.microsoft.com/office/powerpoint/2010/main" val="3896380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28</a:t>
            </a:fld>
            <a:endParaRPr lang="en-US" dirty="0"/>
          </a:p>
        </p:txBody>
      </p:sp>
    </p:spTree>
    <p:extLst>
      <p:ext uri="{BB962C8B-B14F-4D97-AF65-F5344CB8AC3E}">
        <p14:creationId xmlns:p14="http://schemas.microsoft.com/office/powerpoint/2010/main" val="2260741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29</a:t>
            </a:fld>
            <a:endParaRPr lang="en-US" dirty="0"/>
          </a:p>
        </p:txBody>
      </p:sp>
      <p:sp>
        <p:nvSpPr>
          <p:cNvPr id="6" name="Notes Placeholder 5">
            <a:extLst>
              <a:ext uri="{FF2B5EF4-FFF2-40B4-BE49-F238E27FC236}">
                <a16:creationId xmlns:a16="http://schemas.microsoft.com/office/drawing/2014/main" id="{350630CF-C4C3-6841-969F-834616EB881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11354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30</a:t>
            </a:fld>
            <a:endParaRPr lang="en-US" dirty="0"/>
          </a:p>
        </p:txBody>
      </p:sp>
      <p:sp>
        <p:nvSpPr>
          <p:cNvPr id="6" name="Notes Placeholder 5">
            <a:extLst>
              <a:ext uri="{FF2B5EF4-FFF2-40B4-BE49-F238E27FC236}">
                <a16:creationId xmlns:a16="http://schemas.microsoft.com/office/drawing/2014/main" id="{CC9CBF64-74FB-A647-AEF4-3A0345567E22}"/>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482191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31</a:t>
            </a:fld>
            <a:endParaRPr lang="en-US" dirty="0"/>
          </a:p>
        </p:txBody>
      </p:sp>
    </p:spTree>
    <p:extLst>
      <p:ext uri="{BB962C8B-B14F-4D97-AF65-F5344CB8AC3E}">
        <p14:creationId xmlns:p14="http://schemas.microsoft.com/office/powerpoint/2010/main" val="4070776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32</a:t>
            </a:fld>
            <a:endParaRPr lang="en-US" dirty="0"/>
          </a:p>
        </p:txBody>
      </p:sp>
    </p:spTree>
    <p:extLst>
      <p:ext uri="{BB962C8B-B14F-4D97-AF65-F5344CB8AC3E}">
        <p14:creationId xmlns:p14="http://schemas.microsoft.com/office/powerpoint/2010/main" val="1437516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a:t>
            </a:fld>
            <a:endParaRPr lang="en-US" dirty="0"/>
          </a:p>
        </p:txBody>
      </p:sp>
    </p:spTree>
    <p:extLst>
      <p:ext uri="{BB962C8B-B14F-4D97-AF65-F5344CB8AC3E}">
        <p14:creationId xmlns:p14="http://schemas.microsoft.com/office/powerpoint/2010/main" val="4198385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33</a:t>
            </a:fld>
            <a:endParaRPr lang="en-US" dirty="0"/>
          </a:p>
        </p:txBody>
      </p:sp>
    </p:spTree>
    <p:extLst>
      <p:ext uri="{BB962C8B-B14F-4D97-AF65-F5344CB8AC3E}">
        <p14:creationId xmlns:p14="http://schemas.microsoft.com/office/powerpoint/2010/main" val="1603453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34</a:t>
            </a:fld>
            <a:endParaRPr lang="en-US" dirty="0"/>
          </a:p>
        </p:txBody>
      </p:sp>
    </p:spTree>
    <p:extLst>
      <p:ext uri="{BB962C8B-B14F-4D97-AF65-F5344CB8AC3E}">
        <p14:creationId xmlns:p14="http://schemas.microsoft.com/office/powerpoint/2010/main" val="1828245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35</a:t>
            </a:fld>
            <a:endParaRPr lang="en-US" dirty="0"/>
          </a:p>
        </p:txBody>
      </p:sp>
      <p:sp>
        <p:nvSpPr>
          <p:cNvPr id="6" name="Notes Placeholder 5">
            <a:extLst>
              <a:ext uri="{FF2B5EF4-FFF2-40B4-BE49-F238E27FC236}">
                <a16:creationId xmlns:a16="http://schemas.microsoft.com/office/drawing/2014/main" id="{84A069B2-C17A-6D49-9C19-695FC8793A3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9041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36</a:t>
            </a:fld>
            <a:endParaRPr lang="en-US" dirty="0"/>
          </a:p>
        </p:txBody>
      </p:sp>
    </p:spTree>
    <p:extLst>
      <p:ext uri="{BB962C8B-B14F-4D97-AF65-F5344CB8AC3E}">
        <p14:creationId xmlns:p14="http://schemas.microsoft.com/office/powerpoint/2010/main" val="3402879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37</a:t>
            </a:fld>
            <a:endParaRPr lang="en-US" dirty="0"/>
          </a:p>
        </p:txBody>
      </p:sp>
    </p:spTree>
    <p:extLst>
      <p:ext uri="{BB962C8B-B14F-4D97-AF65-F5344CB8AC3E}">
        <p14:creationId xmlns:p14="http://schemas.microsoft.com/office/powerpoint/2010/main" val="1807028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38</a:t>
            </a:fld>
            <a:endParaRPr lang="en-US" dirty="0"/>
          </a:p>
        </p:txBody>
      </p:sp>
    </p:spTree>
    <p:extLst>
      <p:ext uri="{BB962C8B-B14F-4D97-AF65-F5344CB8AC3E}">
        <p14:creationId xmlns:p14="http://schemas.microsoft.com/office/powerpoint/2010/main" val="2304058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4C17E-C261-4613-BB05-169D40719354}" type="slidenum">
              <a:rPr lang="en-US" smtClean="0"/>
              <a:pPr/>
              <a:t>39</a:t>
            </a:fld>
            <a:endParaRPr lang="en-US" dirty="0"/>
          </a:p>
        </p:txBody>
      </p:sp>
    </p:spTree>
    <p:extLst>
      <p:ext uri="{BB962C8B-B14F-4D97-AF65-F5344CB8AC3E}">
        <p14:creationId xmlns:p14="http://schemas.microsoft.com/office/powerpoint/2010/main" val="3585370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40</a:t>
            </a:fld>
            <a:endParaRPr lang="en-US" dirty="0"/>
          </a:p>
        </p:txBody>
      </p:sp>
    </p:spTree>
    <p:extLst>
      <p:ext uri="{BB962C8B-B14F-4D97-AF65-F5344CB8AC3E}">
        <p14:creationId xmlns:p14="http://schemas.microsoft.com/office/powerpoint/2010/main" val="14750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41</a:t>
            </a:fld>
            <a:endParaRPr lang="en-US" dirty="0"/>
          </a:p>
        </p:txBody>
      </p:sp>
    </p:spTree>
    <p:extLst>
      <p:ext uri="{BB962C8B-B14F-4D97-AF65-F5344CB8AC3E}">
        <p14:creationId xmlns:p14="http://schemas.microsoft.com/office/powerpoint/2010/main" val="2309964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42</a:t>
            </a:fld>
            <a:endParaRPr lang="en-US" dirty="0"/>
          </a:p>
        </p:txBody>
      </p:sp>
    </p:spTree>
    <p:extLst>
      <p:ext uri="{BB962C8B-B14F-4D97-AF65-F5344CB8AC3E}">
        <p14:creationId xmlns:p14="http://schemas.microsoft.com/office/powerpoint/2010/main" val="1786418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4</a:t>
            </a:fld>
            <a:endParaRPr lang="en-US" dirty="0"/>
          </a:p>
        </p:txBody>
      </p:sp>
    </p:spTree>
    <p:extLst>
      <p:ext uri="{BB962C8B-B14F-4D97-AF65-F5344CB8AC3E}">
        <p14:creationId xmlns:p14="http://schemas.microsoft.com/office/powerpoint/2010/main" val="2677141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43</a:t>
            </a:fld>
            <a:endParaRPr lang="en-US" dirty="0"/>
          </a:p>
        </p:txBody>
      </p:sp>
    </p:spTree>
    <p:extLst>
      <p:ext uri="{BB962C8B-B14F-4D97-AF65-F5344CB8AC3E}">
        <p14:creationId xmlns:p14="http://schemas.microsoft.com/office/powerpoint/2010/main" val="2690464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44</a:t>
            </a:fld>
            <a:endParaRPr lang="en-US" dirty="0"/>
          </a:p>
        </p:txBody>
      </p:sp>
    </p:spTree>
    <p:extLst>
      <p:ext uri="{BB962C8B-B14F-4D97-AF65-F5344CB8AC3E}">
        <p14:creationId xmlns:p14="http://schemas.microsoft.com/office/powerpoint/2010/main" val="1297682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45</a:t>
            </a:fld>
            <a:endParaRPr lang="en-US" dirty="0"/>
          </a:p>
        </p:txBody>
      </p:sp>
      <p:sp>
        <p:nvSpPr>
          <p:cNvPr id="6" name="Notes Placeholder 5">
            <a:extLst>
              <a:ext uri="{FF2B5EF4-FFF2-40B4-BE49-F238E27FC236}">
                <a16:creationId xmlns:a16="http://schemas.microsoft.com/office/drawing/2014/main" id="{7B3AD756-F523-2E4E-82E1-E7755357C489}"/>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323146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46</a:t>
            </a:fld>
            <a:endParaRPr lang="en-US" dirty="0"/>
          </a:p>
        </p:txBody>
      </p:sp>
    </p:spTree>
    <p:extLst>
      <p:ext uri="{BB962C8B-B14F-4D97-AF65-F5344CB8AC3E}">
        <p14:creationId xmlns:p14="http://schemas.microsoft.com/office/powerpoint/2010/main" val="3586113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47</a:t>
            </a:fld>
            <a:endParaRPr lang="en-US" dirty="0"/>
          </a:p>
        </p:txBody>
      </p:sp>
    </p:spTree>
    <p:extLst>
      <p:ext uri="{BB962C8B-B14F-4D97-AF65-F5344CB8AC3E}">
        <p14:creationId xmlns:p14="http://schemas.microsoft.com/office/powerpoint/2010/main" val="3736916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48</a:t>
            </a:fld>
            <a:endParaRPr lang="en-US" dirty="0"/>
          </a:p>
        </p:txBody>
      </p:sp>
      <p:sp>
        <p:nvSpPr>
          <p:cNvPr id="6" name="Notes Placeholder 5">
            <a:extLst>
              <a:ext uri="{FF2B5EF4-FFF2-40B4-BE49-F238E27FC236}">
                <a16:creationId xmlns:a16="http://schemas.microsoft.com/office/drawing/2014/main" id="{B03B3E12-8FB6-4B42-BCFC-0D06BBE5A25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606711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49</a:t>
            </a:fld>
            <a:endParaRPr lang="en-US" dirty="0"/>
          </a:p>
        </p:txBody>
      </p:sp>
    </p:spTree>
    <p:extLst>
      <p:ext uri="{BB962C8B-B14F-4D97-AF65-F5344CB8AC3E}">
        <p14:creationId xmlns:p14="http://schemas.microsoft.com/office/powerpoint/2010/main" val="2851664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50</a:t>
            </a:fld>
            <a:endParaRPr lang="en-US" dirty="0"/>
          </a:p>
        </p:txBody>
      </p:sp>
    </p:spTree>
    <p:extLst>
      <p:ext uri="{BB962C8B-B14F-4D97-AF65-F5344CB8AC3E}">
        <p14:creationId xmlns:p14="http://schemas.microsoft.com/office/powerpoint/2010/main" val="3859323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52</a:t>
            </a:fld>
            <a:endParaRPr lang="en-US" dirty="0"/>
          </a:p>
        </p:txBody>
      </p:sp>
    </p:spTree>
    <p:extLst>
      <p:ext uri="{BB962C8B-B14F-4D97-AF65-F5344CB8AC3E}">
        <p14:creationId xmlns:p14="http://schemas.microsoft.com/office/powerpoint/2010/main" val="1178367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53</a:t>
            </a:fld>
            <a:endParaRPr lang="en-IN" dirty="0"/>
          </a:p>
        </p:txBody>
      </p:sp>
    </p:spTree>
    <p:extLst>
      <p:ext uri="{BB962C8B-B14F-4D97-AF65-F5344CB8AC3E}">
        <p14:creationId xmlns:p14="http://schemas.microsoft.com/office/powerpoint/2010/main" val="1945196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5</a:t>
            </a:fld>
            <a:endParaRPr lang="en-US" dirty="0"/>
          </a:p>
        </p:txBody>
      </p:sp>
    </p:spTree>
    <p:extLst>
      <p:ext uri="{BB962C8B-B14F-4D97-AF65-F5344CB8AC3E}">
        <p14:creationId xmlns:p14="http://schemas.microsoft.com/office/powerpoint/2010/main" val="1508656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6</a:t>
            </a:fld>
            <a:endParaRPr lang="en-US" dirty="0"/>
          </a:p>
        </p:txBody>
      </p:sp>
    </p:spTree>
    <p:extLst>
      <p:ext uri="{BB962C8B-B14F-4D97-AF65-F5344CB8AC3E}">
        <p14:creationId xmlns:p14="http://schemas.microsoft.com/office/powerpoint/2010/main" val="1355541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7</a:t>
            </a:fld>
            <a:endParaRPr lang="en-US" dirty="0"/>
          </a:p>
        </p:txBody>
      </p:sp>
    </p:spTree>
    <p:extLst>
      <p:ext uri="{BB962C8B-B14F-4D97-AF65-F5344CB8AC3E}">
        <p14:creationId xmlns:p14="http://schemas.microsoft.com/office/powerpoint/2010/main" val="1605299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8</a:t>
            </a:fld>
            <a:endParaRPr lang="en-US" dirty="0"/>
          </a:p>
        </p:txBody>
      </p:sp>
    </p:spTree>
    <p:extLst>
      <p:ext uri="{BB962C8B-B14F-4D97-AF65-F5344CB8AC3E}">
        <p14:creationId xmlns:p14="http://schemas.microsoft.com/office/powerpoint/2010/main" val="423583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9</a:t>
            </a:fld>
            <a:endParaRPr lang="en-US" dirty="0"/>
          </a:p>
        </p:txBody>
      </p:sp>
    </p:spTree>
    <p:extLst>
      <p:ext uri="{BB962C8B-B14F-4D97-AF65-F5344CB8AC3E}">
        <p14:creationId xmlns:p14="http://schemas.microsoft.com/office/powerpoint/2010/main" val="1758217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ourse Title">
    <p:spTree>
      <p:nvGrpSpPr>
        <p:cNvPr id="1" name=""/>
        <p:cNvGrpSpPr/>
        <p:nvPr/>
      </p:nvGrpSpPr>
      <p:grpSpPr>
        <a:xfrm>
          <a:off x="0" y="0"/>
          <a:ext cx="0" cy="0"/>
          <a:chOff x="0" y="0"/>
          <a:chExt cx="0" cy="0"/>
        </a:xfrm>
      </p:grpSpPr>
      <p:sp>
        <p:nvSpPr>
          <p:cNvPr id="33" name="Title 1"/>
          <p:cNvSpPr>
            <a:spLocks noGrp="1"/>
          </p:cNvSpPr>
          <p:nvPr>
            <p:ph type="title" hasCustomPrompt="1"/>
          </p:nvPr>
        </p:nvSpPr>
        <p:spPr>
          <a:xfrm>
            <a:off x="1048637" y="3964773"/>
            <a:ext cx="9055100" cy="746633"/>
          </a:xfrm>
          <a:prstGeom prst="rect">
            <a:avLst/>
          </a:prstGeom>
        </p:spPr>
        <p:txBody>
          <a:bodyPr anchor="b"/>
          <a:lstStyle>
            <a:lvl1pPr>
              <a:defRPr sz="4400" b="0" i="0">
                <a:solidFill>
                  <a:schemeClr val="tx1"/>
                </a:solidFill>
                <a:latin typeface="Arial Narrow" panose="020B0604020202020204" pitchFamily="34" charset="0"/>
                <a:cs typeface="Arial Narrow" panose="020B0604020202020204" pitchFamily="34" charset="0"/>
              </a:defRPr>
            </a:lvl1pPr>
          </a:lstStyle>
          <a:p>
            <a:r>
              <a:rPr lang="en-US" dirty="0"/>
              <a:t>TITLE OF THE PRESENTATION</a:t>
            </a:r>
            <a:endParaRPr lang="en-IN" dirty="0"/>
          </a:p>
        </p:txBody>
      </p:sp>
    </p:spTree>
    <p:extLst>
      <p:ext uri="{BB962C8B-B14F-4D97-AF65-F5344CB8AC3E}">
        <p14:creationId xmlns:p14="http://schemas.microsoft.com/office/powerpoint/2010/main" val="112033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opic Nam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260000"/>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sp>
        <p:nvSpPr>
          <p:cNvPr id="8" name="TextBox 7"/>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2" name="Oval 1">
            <a:extLst>
              <a:ext uri="{FF2B5EF4-FFF2-40B4-BE49-F238E27FC236}">
                <a16:creationId xmlns:a16="http://schemas.microsoft.com/office/drawing/2014/main" id="{EE7562D6-4903-964E-95FC-7F9388F83908}"/>
              </a:ext>
            </a:extLst>
          </p:cNvPr>
          <p:cNvSpPr/>
          <p:nvPr userDrawn="1"/>
        </p:nvSpPr>
        <p:spPr>
          <a:xfrm>
            <a:off x="5922555" y="3711813"/>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lstStyle/>
          <a:p>
            <a:pPr algn="ctr"/>
            <a:r>
              <a:rPr lang="en-US" sz="4000" dirty="0"/>
              <a:t>📖</a:t>
            </a:r>
          </a:p>
        </p:txBody>
      </p:sp>
    </p:spTree>
    <p:extLst>
      <p:ext uri="{BB962C8B-B14F-4D97-AF65-F5344CB8AC3E}">
        <p14:creationId xmlns:p14="http://schemas.microsoft.com/office/powerpoint/2010/main" val="248488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9"/>
            <a:ext cx="10972800" cy="756002"/>
          </a:xfrm>
        </p:spPr>
        <p:txBody>
          <a:bodyPr/>
          <a:lstStyle>
            <a:lvl1pPr>
              <a:defRPr>
                <a:solidFill>
                  <a:schemeClr val="accent1">
                    <a:lumMod val="50000"/>
                  </a:schemeClr>
                </a:solidFill>
              </a:defRPr>
            </a:lvl1pPr>
          </a:lstStyle>
          <a:p>
            <a:r>
              <a:rPr kumimoji="0" lang="en-US"/>
              <a:t>Click to edit Master title style</a:t>
            </a:r>
            <a:endParaRPr kumimoji="0" lang="en-US" dirty="0"/>
          </a:p>
        </p:txBody>
      </p:sp>
      <p:sp>
        <p:nvSpPr>
          <p:cNvPr id="3" name="Content Placeholder 2"/>
          <p:cNvSpPr>
            <a:spLocks noGrp="1"/>
          </p:cNvSpPr>
          <p:nvPr>
            <p:ph idx="1"/>
          </p:nvPr>
        </p:nvSpPr>
        <p:spPr>
          <a:xfrm>
            <a:off x="609600" y="1504336"/>
            <a:ext cx="10972800" cy="4820265"/>
          </a:xfrm>
        </p:spPr>
        <p:txBody>
          <a:bodyPr/>
          <a:lstStyle>
            <a:lvl1pPr>
              <a:buClr>
                <a:schemeClr val="accent1">
                  <a:lumMod val="75000"/>
                </a:schemeClr>
              </a:buClr>
              <a:defRPr/>
            </a:lvl1pPr>
            <a:lvl3pPr>
              <a:defRPr>
                <a:latin typeface="+mj-lt"/>
              </a:defRPr>
            </a:lvl3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a:xfrm>
            <a:off x="8082116" y="6356351"/>
            <a:ext cx="2431845" cy="365125"/>
          </a:xfrm>
        </p:spPr>
        <p:txBody>
          <a:bodyPr/>
          <a:lstStyle/>
          <a:p>
            <a:endParaRPr lang="en-US"/>
          </a:p>
        </p:txBody>
      </p:sp>
      <p:sp>
        <p:nvSpPr>
          <p:cNvPr id="5" name="Footer Placeholder 4"/>
          <p:cNvSpPr>
            <a:spLocks noGrp="1"/>
          </p:cNvSpPr>
          <p:nvPr>
            <p:ph type="ftr" sz="quarter" idx="11"/>
          </p:nvPr>
        </p:nvSpPr>
        <p:spPr/>
        <p:txBody>
          <a:bodyPr/>
          <a:lstStyle>
            <a:lvl1pPr algn="ctr">
              <a:defRPr/>
            </a:lvl1pPr>
          </a:lstStyle>
          <a:p>
            <a:r>
              <a:rPr lang="en-US"/>
              <a:t>DBMS</a:t>
            </a:r>
          </a:p>
        </p:txBody>
      </p:sp>
      <p:sp>
        <p:nvSpPr>
          <p:cNvPr id="6" name="Slide Number Placeholder 5"/>
          <p:cNvSpPr>
            <a:spLocks noGrp="1"/>
          </p:cNvSpPr>
          <p:nvPr>
            <p:ph type="sldNum" sz="quarter" idx="12"/>
          </p:nvPr>
        </p:nvSpPr>
        <p:spPr/>
        <p:txBody>
          <a:bodyPr/>
          <a:lstStyle/>
          <a:p>
            <a:fld id="{DF7C0474-FAC8-4A61-AE60-AF58C3E1476D}" type="slidenum">
              <a:rPr lang="en-US" smtClean="0"/>
              <a:t>‹#›</a:t>
            </a:fld>
            <a:endParaRPr lang="en-US"/>
          </a:p>
        </p:txBody>
      </p:sp>
    </p:spTree>
    <p:extLst>
      <p:ext uri="{BB962C8B-B14F-4D97-AF65-F5344CB8AC3E}">
        <p14:creationId xmlns:p14="http://schemas.microsoft.com/office/powerpoint/2010/main" val="824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Objective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86746" y="1549831"/>
            <a:ext cx="10515600" cy="4664989"/>
          </a:xfrm>
          <a:prstGeom prst="rect">
            <a:avLst/>
          </a:prstGeom>
        </p:spPr>
        <p:txBody>
          <a:bodyPr anchor="t"/>
          <a:lstStyle>
            <a:lvl1pPr marL="457200" indent="-457200">
              <a:lnSpc>
                <a:spcPct val="100000"/>
              </a:lnSpc>
              <a:spcBef>
                <a:spcPts val="0"/>
              </a:spcBef>
              <a:buSzPct val="137000"/>
              <a:buFont typeface="Courier New" panose="02070309020205020404" pitchFamily="49" charset="0"/>
              <a:buChar char="o"/>
              <a:defRPr sz="2400" b="0" i="0">
                <a:solidFill>
                  <a:schemeClr val="tx1"/>
                </a:solidFill>
                <a:latin typeface="Arial Narrow" panose="020B0604020202020204" pitchFamily="34" charset="0"/>
                <a:cs typeface="Arial Narrow" panose="020B060402020202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Define the first objective of this lecture.</a:t>
            </a:r>
          </a:p>
          <a:p>
            <a:pPr lvl="0"/>
            <a:endParaRPr lang="en-US" dirty="0"/>
          </a:p>
          <a:p>
            <a:pPr lvl="0"/>
            <a:r>
              <a:rPr lang="en-US" dirty="0"/>
              <a:t>Identify the second objective of this lecture.</a:t>
            </a:r>
            <a:endParaRPr lang="en-IN" dirty="0"/>
          </a:p>
        </p:txBody>
      </p:sp>
      <p:sp>
        <p:nvSpPr>
          <p:cNvPr id="4" name="Title 1">
            <a:extLst>
              <a:ext uri="{FF2B5EF4-FFF2-40B4-BE49-F238E27FC236}">
                <a16:creationId xmlns:a16="http://schemas.microsoft.com/office/drawing/2014/main" id="{B9C6A8DE-8FE9-C947-ABEB-0D96FF350D8E}"/>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5" name="Date Placeholder 3">
            <a:extLst>
              <a:ext uri="{FF2B5EF4-FFF2-40B4-BE49-F238E27FC236}">
                <a16:creationId xmlns:a16="http://schemas.microsoft.com/office/drawing/2014/main" id="{2E253269-44A6-C246-A2C3-2854ADB5E3AD}"/>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Footer Placeholder 4">
            <a:extLst>
              <a:ext uri="{FF2B5EF4-FFF2-40B4-BE49-F238E27FC236}">
                <a16:creationId xmlns:a16="http://schemas.microsoft.com/office/drawing/2014/main" id="{88B07A9C-47ED-034F-A839-F18687017DE8}"/>
              </a:ext>
            </a:extLst>
          </p:cNvPr>
          <p:cNvSpPr>
            <a:spLocks noGrp="1"/>
          </p:cNvSpPr>
          <p:nvPr>
            <p:ph type="ftr" sz="quarter" idx="3"/>
          </p:nvPr>
        </p:nvSpPr>
        <p:spPr>
          <a:xfrm>
            <a:off x="3005665" y="6356350"/>
            <a:ext cx="5894639"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7" name="Slide Number Placeholder 5">
            <a:extLst>
              <a:ext uri="{FF2B5EF4-FFF2-40B4-BE49-F238E27FC236}">
                <a16:creationId xmlns:a16="http://schemas.microsoft.com/office/drawing/2014/main" id="{93563B48-3766-0F4B-B81A-02F2A560AF6F}"/>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18249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On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410347"/>
            <a:ext cx="10622576" cy="4904394"/>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itle 1"/>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4" name="Date Placeholder 3">
            <a:extLst>
              <a:ext uri="{FF2B5EF4-FFF2-40B4-BE49-F238E27FC236}">
                <a16:creationId xmlns:a16="http://schemas.microsoft.com/office/drawing/2014/main" id="{DFBC9A6D-6E96-CC49-AD7F-0562048D0B9A}"/>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5" name="Footer Placeholder 4">
            <a:extLst>
              <a:ext uri="{FF2B5EF4-FFF2-40B4-BE49-F238E27FC236}">
                <a16:creationId xmlns:a16="http://schemas.microsoft.com/office/drawing/2014/main" id="{223D4BEE-0E82-9441-8139-5B666B725BA1}"/>
              </a:ext>
            </a:extLst>
          </p:cNvPr>
          <p:cNvSpPr>
            <a:spLocks noGrp="1"/>
          </p:cNvSpPr>
          <p:nvPr>
            <p:ph type="ftr" sz="quarter" idx="3"/>
          </p:nvPr>
        </p:nvSpPr>
        <p:spPr>
          <a:xfrm>
            <a:off x="2883883" y="6377671"/>
            <a:ext cx="5911517"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6" name="Slide Number Placeholder 5">
            <a:extLst>
              <a:ext uri="{FF2B5EF4-FFF2-40B4-BE49-F238E27FC236}">
                <a16:creationId xmlns:a16="http://schemas.microsoft.com/office/drawing/2014/main" id="{67FBE29A-2F43-674D-941C-BA15B828F2F5}"/>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288369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One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409075"/>
            <a:ext cx="10622576" cy="4905665"/>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itle 1">
            <a:extLst>
              <a:ext uri="{FF2B5EF4-FFF2-40B4-BE49-F238E27FC236}">
                <a16:creationId xmlns:a16="http://schemas.microsoft.com/office/drawing/2014/main" id="{40DBBCB8-3376-954B-B199-B431B258F202}"/>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5" name="Date Placeholder 3">
            <a:extLst>
              <a:ext uri="{FF2B5EF4-FFF2-40B4-BE49-F238E27FC236}">
                <a16:creationId xmlns:a16="http://schemas.microsoft.com/office/drawing/2014/main" id="{C385C25B-31D4-B74B-B4BF-D3B88BC7053B}"/>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Footer Placeholder 4">
            <a:extLst>
              <a:ext uri="{FF2B5EF4-FFF2-40B4-BE49-F238E27FC236}">
                <a16:creationId xmlns:a16="http://schemas.microsoft.com/office/drawing/2014/main" id="{AA04E04F-9B78-A14F-92D3-9BA9A49D7D49}"/>
              </a:ext>
            </a:extLst>
          </p:cNvPr>
          <p:cNvSpPr>
            <a:spLocks noGrp="1"/>
          </p:cNvSpPr>
          <p:nvPr>
            <p:ph type="ftr" sz="quarter" idx="3"/>
          </p:nvPr>
        </p:nvSpPr>
        <p:spPr>
          <a:xfrm>
            <a:off x="3005665" y="6371944"/>
            <a:ext cx="5911517"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dirty="0"/>
              <a:t>DBMS</a:t>
            </a:r>
          </a:p>
        </p:txBody>
      </p:sp>
      <p:sp>
        <p:nvSpPr>
          <p:cNvPr id="7" name="Slide Number Placeholder 5">
            <a:extLst>
              <a:ext uri="{FF2B5EF4-FFF2-40B4-BE49-F238E27FC236}">
                <a16:creationId xmlns:a16="http://schemas.microsoft.com/office/drawing/2014/main" id="{A59A618E-F9DD-8942-BB49-12F3515E935D}"/>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88855380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amp; Image Righ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363851"/>
            <a:ext cx="6797997" cy="4729987"/>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2"/>
          <p:cNvSpPr>
            <a:spLocks noGrp="1"/>
          </p:cNvSpPr>
          <p:nvPr>
            <p:ph type="pic" idx="13"/>
          </p:nvPr>
        </p:nvSpPr>
        <p:spPr>
          <a:xfrm>
            <a:off x="7412020" y="1363851"/>
            <a:ext cx="4779980" cy="47299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5" name="Title 1">
            <a:extLst>
              <a:ext uri="{FF2B5EF4-FFF2-40B4-BE49-F238E27FC236}">
                <a16:creationId xmlns:a16="http://schemas.microsoft.com/office/drawing/2014/main" id="{F0B4C5C8-308B-334A-9AAB-1187A474E508}"/>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6" name="Date Placeholder 3">
            <a:extLst>
              <a:ext uri="{FF2B5EF4-FFF2-40B4-BE49-F238E27FC236}">
                <a16:creationId xmlns:a16="http://schemas.microsoft.com/office/drawing/2014/main" id="{03C91ED5-89E2-9B44-B74C-BEABB59785D6}"/>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Footer Placeholder 4">
            <a:extLst>
              <a:ext uri="{FF2B5EF4-FFF2-40B4-BE49-F238E27FC236}">
                <a16:creationId xmlns:a16="http://schemas.microsoft.com/office/drawing/2014/main" id="{5C5DE1BA-9EB9-E14E-9758-B5EF5E68414E}"/>
              </a:ext>
            </a:extLst>
          </p:cNvPr>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DBMS</a:t>
            </a:r>
            <a:endParaRPr lang="en-US" dirty="0"/>
          </a:p>
        </p:txBody>
      </p:sp>
      <p:sp>
        <p:nvSpPr>
          <p:cNvPr id="10" name="Slide Number Placeholder 5">
            <a:extLst>
              <a:ext uri="{FF2B5EF4-FFF2-40B4-BE49-F238E27FC236}">
                <a16:creationId xmlns:a16="http://schemas.microsoft.com/office/drawing/2014/main" id="{2A0CBA5A-319A-D84D-85D3-5D2040EF145C}"/>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74376553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opic Titl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500187"/>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spTree>
    <p:extLst>
      <p:ext uri="{BB962C8B-B14F-4D97-AF65-F5344CB8AC3E}">
        <p14:creationId xmlns:p14="http://schemas.microsoft.com/office/powerpoint/2010/main" val="4170171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ntent &amp; Image Botto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379349"/>
            <a:ext cx="10622576" cy="2760965"/>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2"/>
          <p:cNvSpPr>
            <a:spLocks noGrp="1" noChangeAspect="1"/>
          </p:cNvSpPr>
          <p:nvPr>
            <p:ph type="pic" idx="13"/>
          </p:nvPr>
        </p:nvSpPr>
        <p:spPr>
          <a:xfrm>
            <a:off x="528355" y="4272147"/>
            <a:ext cx="10622575" cy="194524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5" name="Title 1">
            <a:extLst>
              <a:ext uri="{FF2B5EF4-FFF2-40B4-BE49-F238E27FC236}">
                <a16:creationId xmlns:a16="http://schemas.microsoft.com/office/drawing/2014/main" id="{D5B16AFC-B109-0C45-BA18-4E3BA8EF3D8C}"/>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7" name="Date Placeholder 3">
            <a:extLst>
              <a:ext uri="{FF2B5EF4-FFF2-40B4-BE49-F238E27FC236}">
                <a16:creationId xmlns:a16="http://schemas.microsoft.com/office/drawing/2014/main" id="{5FA5AECF-AE16-FF47-A486-F2105CD0E674}"/>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Footer Placeholder 4">
            <a:extLst>
              <a:ext uri="{FF2B5EF4-FFF2-40B4-BE49-F238E27FC236}">
                <a16:creationId xmlns:a16="http://schemas.microsoft.com/office/drawing/2014/main" id="{A6989028-5E7B-0D4F-8AAD-8F694E810B2A}"/>
              </a:ext>
            </a:extLst>
          </p:cNvPr>
          <p:cNvSpPr>
            <a:spLocks noGrp="1"/>
          </p:cNvSpPr>
          <p:nvPr>
            <p:ph type="ftr" sz="quarter" idx="3"/>
          </p:nvPr>
        </p:nvSpPr>
        <p:spPr>
          <a:xfrm>
            <a:off x="3005665" y="6367060"/>
            <a:ext cx="5789735" cy="354416"/>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10" name="Slide Number Placeholder 5">
            <a:extLst>
              <a:ext uri="{FF2B5EF4-FFF2-40B4-BE49-F238E27FC236}">
                <a16:creationId xmlns:a16="http://schemas.microsoft.com/office/drawing/2014/main" id="{94D08402-92F4-924A-B23B-C2212E84414F}"/>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28913181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Summary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89580" y="2488725"/>
            <a:ext cx="6637469" cy="3972606"/>
          </a:xfrm>
          <a:prstGeom prst="rect">
            <a:avLst/>
          </a:prstGeom>
        </p:spPr>
        <p:txBody>
          <a:bodyPr/>
          <a:lstStyle>
            <a:lvl1pPr marL="457200" indent="-457200">
              <a:lnSpc>
                <a:spcPct val="100000"/>
              </a:lnSpc>
              <a:spcBef>
                <a:spcPts val="0"/>
              </a:spcBef>
              <a:buSzPct val="137000"/>
              <a:buFont typeface="Courier New" panose="02070309020205020404" pitchFamily="49" charset="0"/>
              <a:buChar char="o"/>
              <a:defRPr sz="2000" b="0" i="0" baseline="0">
                <a:solidFill>
                  <a:schemeClr val="tx1"/>
                </a:solidFill>
                <a:latin typeface="Arial Narrow" panose="020B0604020202020204" pitchFamily="34" charset="0"/>
                <a:cs typeface="Arial Narrow" panose="020B060402020202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The first summary point.</a:t>
            </a:r>
          </a:p>
          <a:p>
            <a:pPr lvl="0"/>
            <a:endParaRPr lang="en-US" dirty="0"/>
          </a:p>
          <a:p>
            <a:pPr lvl="0"/>
            <a:r>
              <a:rPr lang="en-US" dirty="0"/>
              <a:t>The second summary point is described here.</a:t>
            </a:r>
            <a:endParaRPr lang="en-IN" dirty="0"/>
          </a:p>
        </p:txBody>
      </p:sp>
    </p:spTree>
    <p:extLst>
      <p:ext uri="{BB962C8B-B14F-4D97-AF65-F5344CB8AC3E}">
        <p14:creationId xmlns:p14="http://schemas.microsoft.com/office/powerpoint/2010/main" val="347672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6429-4EC2-4F4C-9590-8EC76C233D75}"/>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3" name="Date Placeholder 3">
            <a:extLst>
              <a:ext uri="{FF2B5EF4-FFF2-40B4-BE49-F238E27FC236}">
                <a16:creationId xmlns:a16="http://schemas.microsoft.com/office/drawing/2014/main" id="{2040750E-8FA4-CA4E-8F0D-7DF6B0711D7E}"/>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4" name="Footer Placeholder 4">
            <a:extLst>
              <a:ext uri="{FF2B5EF4-FFF2-40B4-BE49-F238E27FC236}">
                <a16:creationId xmlns:a16="http://schemas.microsoft.com/office/drawing/2014/main" id="{ACEB317B-9288-B143-A0DB-406797A6A9F6}"/>
              </a:ext>
            </a:extLst>
          </p:cNvPr>
          <p:cNvSpPr>
            <a:spLocks noGrp="1"/>
          </p:cNvSpPr>
          <p:nvPr>
            <p:ph type="ftr" sz="quarter" idx="3"/>
          </p:nvPr>
        </p:nvSpPr>
        <p:spPr>
          <a:xfrm>
            <a:off x="3005665" y="6367060"/>
            <a:ext cx="5789735" cy="354416"/>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5" name="Slide Number Placeholder 5">
            <a:extLst>
              <a:ext uri="{FF2B5EF4-FFF2-40B4-BE49-F238E27FC236}">
                <a16:creationId xmlns:a16="http://schemas.microsoft.com/office/drawing/2014/main" id="{F01A8A4E-436E-4646-9874-C0003F1D9AD5}"/>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72139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amp; Image Righ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362671"/>
            <a:ext cx="6797997" cy="4883383"/>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Picture Placeholder 2"/>
          <p:cNvSpPr>
            <a:spLocks noGrp="1"/>
          </p:cNvSpPr>
          <p:nvPr>
            <p:ph type="pic" idx="13"/>
          </p:nvPr>
        </p:nvSpPr>
        <p:spPr>
          <a:xfrm>
            <a:off x="7412020" y="1362671"/>
            <a:ext cx="4779980" cy="488338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6" name="TextBox 5"/>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8" name="Title 1">
            <a:extLst>
              <a:ext uri="{FF2B5EF4-FFF2-40B4-BE49-F238E27FC236}">
                <a16:creationId xmlns:a16="http://schemas.microsoft.com/office/drawing/2014/main" id="{56EE4F37-9C4B-FD44-83A9-0F0F3531BB81}"/>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Tree>
    <p:extLst>
      <p:ext uri="{BB962C8B-B14F-4D97-AF65-F5344CB8AC3E}">
        <p14:creationId xmlns:p14="http://schemas.microsoft.com/office/powerpoint/2010/main" val="15893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54000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11815864" y="758952"/>
            <a:ext cx="360000"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DBMS</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425847034"/>
      </p:ext>
    </p:extLst>
  </p:cSld>
  <p:clrMap bg1="lt1" tx1="dk1" bg2="lt2" tx2="dk2" accent1="accent1" accent2="accent2" accent3="accent3" accent4="accent4" accent5="accent5" accent6="accent6" hlink="hlink" folHlink="folHlink"/>
  <p:sldLayoutIdLst>
    <p:sldLayoutId id="2147483835" r:id="rId1"/>
    <p:sldLayoutId id="2147483837" r:id="rId2"/>
    <p:sldLayoutId id="2147483838" r:id="rId3"/>
    <p:sldLayoutId id="2147483839" r:id="rId4"/>
    <p:sldLayoutId id="2147483840" r:id="rId5"/>
    <p:sldLayoutId id="2147483841" r:id="rId6"/>
    <p:sldLayoutId id="2147483844" r:id="rId7"/>
    <p:sldLayoutId id="2147483845" r:id="rId8"/>
    <p:sldLayoutId id="2147483846" r:id="rId9"/>
    <p:sldLayoutId id="2147483847" r:id="rId10"/>
    <p:sldLayoutId id="2147483849" r:id="rId11"/>
    <p:sldLayoutId id="2147483850" r:id="rId12"/>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mailto:john@aol.co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mailto:mary@ms.com" TargetMode="External"/><Relationship Id="rId4" Type="http://schemas.openxmlformats.org/officeDocument/2006/relationships/hyperlink" Target="mailto:kumar@ge.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en-IN" dirty="0"/>
              <a:t>Data Querying and Manipulation using SQL – Day 1</a:t>
            </a:r>
            <a:endParaRPr lang="en-US" dirty="0"/>
          </a:p>
        </p:txBody>
      </p:sp>
    </p:spTree>
    <p:extLst>
      <p:ext uri="{BB962C8B-B14F-4D97-AF65-F5344CB8AC3E}">
        <p14:creationId xmlns:p14="http://schemas.microsoft.com/office/powerpoint/2010/main" val="3916953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A 'database model' specifies how a database is structured and used</a:t>
            </a:r>
          </a:p>
          <a:p>
            <a:r>
              <a:rPr lang="en-US" dirty="0"/>
              <a:t>A conceptual tool that determines the manner in which data is stored, organized and manipulated in a database system</a:t>
            </a:r>
          </a:p>
          <a:p>
            <a:r>
              <a:rPr lang="en-US" dirty="0"/>
              <a:t>Involves creating a blueprint for a database of a software application using relevant standards and techniques</a:t>
            </a:r>
          </a:p>
          <a:p>
            <a:r>
              <a:rPr lang="en-US" dirty="0"/>
              <a:t>The initial stage of database design</a:t>
            </a:r>
          </a:p>
          <a:p>
            <a:endParaRPr lang="en-US" dirty="0"/>
          </a:p>
        </p:txBody>
      </p:sp>
      <p:sp>
        <p:nvSpPr>
          <p:cNvPr id="4" name="Title 3"/>
          <p:cNvSpPr>
            <a:spLocks noGrp="1"/>
          </p:cNvSpPr>
          <p:nvPr>
            <p:ph type="title"/>
          </p:nvPr>
        </p:nvSpPr>
        <p:spPr/>
        <p:txBody>
          <a:bodyPr>
            <a:normAutofit fontScale="90000"/>
          </a:bodyPr>
          <a:lstStyle/>
          <a:p>
            <a:r>
              <a:rPr lang="en-US" dirty="0"/>
              <a:t>DEFINING DATABASE MODEL </a:t>
            </a:r>
          </a:p>
        </p:txBody>
      </p:sp>
      <p:sp>
        <p:nvSpPr>
          <p:cNvPr id="2" name="Slide Number Placeholder 1">
            <a:extLst>
              <a:ext uri="{FF2B5EF4-FFF2-40B4-BE49-F238E27FC236}">
                <a16:creationId xmlns:a16="http://schemas.microsoft.com/office/drawing/2014/main" id="{6CC2F922-425E-814A-8E2C-00B8F7EA9CC7}"/>
              </a:ext>
            </a:extLst>
          </p:cNvPr>
          <p:cNvSpPr>
            <a:spLocks noGrp="1"/>
          </p:cNvSpPr>
          <p:nvPr>
            <p:ph type="sldNum" sz="quarter" idx="4"/>
          </p:nvPr>
        </p:nvSpPr>
        <p:spPr/>
        <p:txBody>
          <a:bodyPr/>
          <a:lstStyle/>
          <a:p>
            <a:fld id="{6A7BD299-4115-435C-9390-0BF281B3F2C8}" type="slidenum">
              <a:rPr lang="en-US" smtClean="0"/>
              <a:pPr/>
              <a:t>10</a:t>
            </a:fld>
            <a:endParaRPr lang="en-US" dirty="0"/>
          </a:p>
        </p:txBody>
      </p:sp>
      <p:pic>
        <p:nvPicPr>
          <p:cNvPr id="9" name="Picture 8">
            <a:extLst>
              <a:ext uri="{FF2B5EF4-FFF2-40B4-BE49-F238E27FC236}">
                <a16:creationId xmlns:a16="http://schemas.microsoft.com/office/drawing/2014/main" id="{16E03877-5FC5-4947-8FE5-DC426B7D13C8}"/>
              </a:ext>
            </a:extLst>
          </p:cNvPr>
          <p:cNvPicPr>
            <a:picLocks noChangeAspect="1"/>
          </p:cNvPicPr>
          <p:nvPr/>
        </p:nvPicPr>
        <p:blipFill rotWithShape="1">
          <a:blip r:embed="rId3" cstate="screen">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7573002" y="1363851"/>
            <a:ext cx="3061133" cy="2880000"/>
          </a:xfrm>
          <a:prstGeom prst="rect">
            <a:avLst/>
          </a:prstGeom>
        </p:spPr>
      </p:pic>
      <p:sp>
        <p:nvSpPr>
          <p:cNvPr id="3" name="Footer Placeholder 2">
            <a:extLst>
              <a:ext uri="{FF2B5EF4-FFF2-40B4-BE49-F238E27FC236}">
                <a16:creationId xmlns:a16="http://schemas.microsoft.com/office/drawing/2014/main" id="{25CC3E9A-809C-9D40-83AA-AF2236C13A2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3258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half" idx="1"/>
          </p:nvPr>
        </p:nvSpPr>
        <p:spPr/>
        <p:txBody>
          <a:bodyPr/>
          <a:lstStyle/>
          <a:p>
            <a:pPr>
              <a:spcBef>
                <a:spcPts val="1200"/>
              </a:spcBef>
            </a:pPr>
            <a:r>
              <a:rPr lang="en-US" dirty="0"/>
              <a:t>Record based logical model</a:t>
            </a:r>
          </a:p>
          <a:p>
            <a:pPr lvl="1">
              <a:spcBef>
                <a:spcPts val="1200"/>
              </a:spcBef>
            </a:pPr>
            <a:r>
              <a:rPr lang="en-US" dirty="0"/>
              <a:t>Hierarchical data model</a:t>
            </a:r>
          </a:p>
          <a:p>
            <a:pPr lvl="1">
              <a:spcBef>
                <a:spcPts val="1200"/>
              </a:spcBef>
            </a:pPr>
            <a:r>
              <a:rPr lang="en-US" dirty="0"/>
              <a:t>Network  data model</a:t>
            </a:r>
          </a:p>
          <a:p>
            <a:pPr lvl="1">
              <a:spcBef>
                <a:spcPts val="1200"/>
              </a:spcBef>
            </a:pPr>
            <a:r>
              <a:rPr lang="en-US" dirty="0"/>
              <a:t>Relational data model</a:t>
            </a:r>
          </a:p>
          <a:p>
            <a:pPr>
              <a:spcBef>
                <a:spcPts val="1200"/>
              </a:spcBef>
            </a:pPr>
            <a:r>
              <a:rPr lang="en-US" dirty="0"/>
              <a:t>Object based logical model</a:t>
            </a:r>
          </a:p>
          <a:p>
            <a:pPr lvl="1">
              <a:spcBef>
                <a:spcPts val="1200"/>
              </a:spcBef>
            </a:pPr>
            <a:r>
              <a:rPr lang="en-US" dirty="0"/>
              <a:t>Entity relationship model</a:t>
            </a:r>
          </a:p>
        </p:txBody>
      </p:sp>
      <p:sp>
        <p:nvSpPr>
          <p:cNvPr id="4" name="Title 3"/>
          <p:cNvSpPr>
            <a:spLocks noGrp="1"/>
          </p:cNvSpPr>
          <p:nvPr>
            <p:ph type="title"/>
          </p:nvPr>
        </p:nvSpPr>
        <p:spPr/>
        <p:txBody>
          <a:bodyPr>
            <a:normAutofit fontScale="90000"/>
          </a:bodyPr>
          <a:lstStyle/>
          <a:p>
            <a:r>
              <a:rPr lang="en-US" dirty="0"/>
              <a:t>TYPES OF DATA MODEL </a:t>
            </a:r>
          </a:p>
        </p:txBody>
      </p:sp>
      <p:sp>
        <p:nvSpPr>
          <p:cNvPr id="2" name="Slide Number Placeholder 1">
            <a:extLst>
              <a:ext uri="{FF2B5EF4-FFF2-40B4-BE49-F238E27FC236}">
                <a16:creationId xmlns:a16="http://schemas.microsoft.com/office/drawing/2014/main" id="{062DBAA0-5E54-E845-8D82-8B297325EBE9}"/>
              </a:ext>
            </a:extLst>
          </p:cNvPr>
          <p:cNvSpPr>
            <a:spLocks noGrp="1"/>
          </p:cNvSpPr>
          <p:nvPr>
            <p:ph type="sldNum" sz="quarter" idx="4"/>
          </p:nvPr>
        </p:nvSpPr>
        <p:spPr/>
        <p:txBody>
          <a:bodyPr/>
          <a:lstStyle/>
          <a:p>
            <a:fld id="{6A7BD299-4115-435C-9390-0BF281B3F2C8}" type="slidenum">
              <a:rPr lang="en-US" smtClean="0"/>
              <a:pPr/>
              <a:t>11</a:t>
            </a:fld>
            <a:endParaRPr lang="en-US" dirty="0"/>
          </a:p>
        </p:txBody>
      </p:sp>
      <p:sp>
        <p:nvSpPr>
          <p:cNvPr id="3" name="Footer Placeholder 2">
            <a:extLst>
              <a:ext uri="{FF2B5EF4-FFF2-40B4-BE49-F238E27FC236}">
                <a16:creationId xmlns:a16="http://schemas.microsoft.com/office/drawing/2014/main" id="{B88CC25D-F0A7-E94C-A673-525D92E56C8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8328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RECORD BASED DATA MODEL – RELATIONAL DATA MODEL </a:t>
            </a:r>
            <a:endParaRPr lang="en-US" dirty="0"/>
          </a:p>
        </p:txBody>
      </p:sp>
      <p:sp>
        <p:nvSpPr>
          <p:cNvPr id="2" name="Slide Number Placeholder 1">
            <a:extLst>
              <a:ext uri="{FF2B5EF4-FFF2-40B4-BE49-F238E27FC236}">
                <a16:creationId xmlns:a16="http://schemas.microsoft.com/office/drawing/2014/main" id="{863BBC97-B4D9-3149-A163-6D6DB842064B}"/>
              </a:ext>
            </a:extLst>
          </p:cNvPr>
          <p:cNvSpPr>
            <a:spLocks noGrp="1"/>
          </p:cNvSpPr>
          <p:nvPr>
            <p:ph type="sldNum" sz="quarter" idx="4"/>
          </p:nvPr>
        </p:nvSpPr>
        <p:spPr/>
        <p:txBody>
          <a:bodyPr/>
          <a:lstStyle/>
          <a:p>
            <a:fld id="{6A7BD299-4115-435C-9390-0BF281B3F2C8}" type="slidenum">
              <a:rPr lang="en-US" smtClean="0"/>
              <a:pPr/>
              <a:t>12</a:t>
            </a:fld>
            <a:endParaRPr lang="en-US" dirty="0"/>
          </a:p>
        </p:txBody>
      </p:sp>
      <p:pic>
        <p:nvPicPr>
          <p:cNvPr id="6" name="Picture 9"/>
          <p:cNvPicPr>
            <a:picLocks noChangeAspect="1" noChangeArrowheads="1"/>
          </p:cNvPicPr>
          <p:nvPr/>
        </p:nvPicPr>
        <p:blipFill>
          <a:blip r:embed="rId3">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2062262" y="1342082"/>
            <a:ext cx="8071085" cy="5096219"/>
          </a:xfrm>
          <a:prstGeom prst="rect">
            <a:avLst/>
          </a:prstGeom>
        </p:spPr>
      </p:pic>
      <p:sp>
        <p:nvSpPr>
          <p:cNvPr id="3" name="Footer Placeholder 2">
            <a:extLst>
              <a:ext uri="{FF2B5EF4-FFF2-40B4-BE49-F238E27FC236}">
                <a16:creationId xmlns:a16="http://schemas.microsoft.com/office/drawing/2014/main" id="{9AB3D694-F17F-104A-A0B0-01275D1B4A8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1290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Data is viewed as existing in two dimensional tables known as relations</a:t>
            </a:r>
          </a:p>
          <a:p>
            <a:r>
              <a:rPr lang="en-US" dirty="0"/>
              <a:t>A relation (table) consists of unique attributes (columns) and tuples (rows)</a:t>
            </a:r>
          </a:p>
          <a:p>
            <a:r>
              <a:rPr lang="en-US" dirty="0"/>
              <a:t>Sometimes the value to be inserted into a particular cell may be unknown, or it may have no value. This is represented by a NULL.</a:t>
            </a:r>
          </a:p>
          <a:p>
            <a:r>
              <a:rPr lang="en-US" dirty="0"/>
              <a:t>Relational Database: Any database whose logical organization is based on relational data model</a:t>
            </a:r>
          </a:p>
          <a:p>
            <a:r>
              <a:rPr lang="en-US" dirty="0"/>
              <a:t>RDBMS: A DBMS that manages the relational database</a:t>
            </a:r>
          </a:p>
          <a:p>
            <a:endParaRPr lang="en-US" dirty="0"/>
          </a:p>
        </p:txBody>
      </p:sp>
      <p:sp>
        <p:nvSpPr>
          <p:cNvPr id="4" name="Title 3"/>
          <p:cNvSpPr>
            <a:spLocks noGrp="1"/>
          </p:cNvSpPr>
          <p:nvPr>
            <p:ph type="title"/>
          </p:nvPr>
        </p:nvSpPr>
        <p:spPr/>
        <p:txBody>
          <a:bodyPr>
            <a:normAutofit fontScale="90000"/>
          </a:bodyPr>
          <a:lstStyle/>
          <a:p>
            <a:r>
              <a:rPr lang="en-US" dirty="0"/>
              <a:t>RELATIONAL DATA MODELS BASICS </a:t>
            </a:r>
          </a:p>
        </p:txBody>
      </p:sp>
      <p:sp>
        <p:nvSpPr>
          <p:cNvPr id="2" name="Slide Number Placeholder 1">
            <a:extLst>
              <a:ext uri="{FF2B5EF4-FFF2-40B4-BE49-F238E27FC236}">
                <a16:creationId xmlns:a16="http://schemas.microsoft.com/office/drawing/2014/main" id="{9E797C22-76B3-DB49-8A00-B9E190BE17BB}"/>
              </a:ext>
            </a:extLst>
          </p:cNvPr>
          <p:cNvSpPr>
            <a:spLocks noGrp="1"/>
          </p:cNvSpPr>
          <p:nvPr>
            <p:ph type="sldNum" sz="quarter" idx="4"/>
          </p:nvPr>
        </p:nvSpPr>
        <p:spPr/>
        <p:txBody>
          <a:bodyPr/>
          <a:lstStyle/>
          <a:p>
            <a:fld id="{6A7BD299-4115-435C-9390-0BF281B3F2C8}" type="slidenum">
              <a:rPr lang="en-US" smtClean="0"/>
              <a:pPr/>
              <a:t>13</a:t>
            </a:fld>
            <a:endParaRPr lang="en-US" dirty="0"/>
          </a:p>
        </p:txBody>
      </p:sp>
      <p:pic>
        <p:nvPicPr>
          <p:cNvPr id="9" name="Picture 8">
            <a:extLst>
              <a:ext uri="{FF2B5EF4-FFF2-40B4-BE49-F238E27FC236}">
                <a16:creationId xmlns:a16="http://schemas.microsoft.com/office/drawing/2014/main" id="{AD5D98F7-BD70-314F-A0EF-A0CA59C1A460}"/>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76127" y="2574220"/>
            <a:ext cx="4856673" cy="2309248"/>
          </a:xfrm>
          <a:prstGeom prst="rect">
            <a:avLst/>
          </a:prstGeom>
        </p:spPr>
      </p:pic>
      <p:sp>
        <p:nvSpPr>
          <p:cNvPr id="3" name="Footer Placeholder 2">
            <a:extLst>
              <a:ext uri="{FF2B5EF4-FFF2-40B4-BE49-F238E27FC236}">
                <a16:creationId xmlns:a16="http://schemas.microsoft.com/office/drawing/2014/main" id="{DEFFC44F-CA5C-354C-9AC8-10CF8F59C8F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3126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ext uri="{D42A27DB-BD31-4B8C-83A1-F6EECF244321}">
                <p14:modId xmlns:p14="http://schemas.microsoft.com/office/powerpoint/2010/main" val="2954972041"/>
              </p:ext>
            </p:extLst>
          </p:nvPr>
        </p:nvGraphicFramePr>
        <p:xfrm>
          <a:off x="1506672" y="3314290"/>
          <a:ext cx="9665633" cy="2486053"/>
        </p:xfrm>
        <a:graphic>
          <a:graphicData uri="http://schemas.openxmlformats.org/drawingml/2006/table">
            <a:tbl>
              <a:tblPr firstRow="1" bandRow="1">
                <a:tableStyleId>{5C22544A-7EE6-4342-B048-85BDC9FD1C3A}</a:tableStyleId>
              </a:tblPr>
              <a:tblGrid>
                <a:gridCol w="834763">
                  <a:extLst>
                    <a:ext uri="{9D8B030D-6E8A-4147-A177-3AD203B41FA5}">
                      <a16:colId xmlns:a16="http://schemas.microsoft.com/office/drawing/2014/main" val="20000"/>
                    </a:ext>
                  </a:extLst>
                </a:gridCol>
                <a:gridCol w="1192520">
                  <a:extLst>
                    <a:ext uri="{9D8B030D-6E8A-4147-A177-3AD203B41FA5}">
                      <a16:colId xmlns:a16="http://schemas.microsoft.com/office/drawing/2014/main" val="20001"/>
                    </a:ext>
                  </a:extLst>
                </a:gridCol>
                <a:gridCol w="2225185">
                  <a:extLst>
                    <a:ext uri="{9D8B030D-6E8A-4147-A177-3AD203B41FA5}">
                      <a16:colId xmlns:a16="http://schemas.microsoft.com/office/drawing/2014/main" val="20002"/>
                    </a:ext>
                  </a:extLst>
                </a:gridCol>
                <a:gridCol w="1356555">
                  <a:extLst>
                    <a:ext uri="{9D8B030D-6E8A-4147-A177-3AD203B41FA5}">
                      <a16:colId xmlns:a16="http://schemas.microsoft.com/office/drawing/2014/main" val="20003"/>
                    </a:ext>
                  </a:extLst>
                </a:gridCol>
                <a:gridCol w="2911537">
                  <a:extLst>
                    <a:ext uri="{9D8B030D-6E8A-4147-A177-3AD203B41FA5}">
                      <a16:colId xmlns:a16="http://schemas.microsoft.com/office/drawing/2014/main" val="20004"/>
                    </a:ext>
                  </a:extLst>
                </a:gridCol>
                <a:gridCol w="1145073">
                  <a:extLst>
                    <a:ext uri="{9D8B030D-6E8A-4147-A177-3AD203B41FA5}">
                      <a16:colId xmlns:a16="http://schemas.microsoft.com/office/drawing/2014/main" val="20005"/>
                    </a:ext>
                  </a:extLst>
                </a:gridCol>
              </a:tblGrid>
              <a:tr h="395892">
                <a:tc>
                  <a:txBody>
                    <a:bodyPr/>
                    <a:lstStyle/>
                    <a:p>
                      <a:r>
                        <a:rPr lang="en-US" sz="2000" dirty="0">
                          <a:latin typeface="+mn-lt"/>
                        </a:rPr>
                        <a:t>ID</a:t>
                      </a:r>
                    </a:p>
                  </a:txBody>
                  <a:tcPr marL="79178" marR="79178" marT="39589" marB="39589"/>
                </a:tc>
                <a:tc>
                  <a:txBody>
                    <a:bodyPr/>
                    <a:lstStyle/>
                    <a:p>
                      <a:r>
                        <a:rPr lang="en-US" sz="2000" dirty="0">
                          <a:latin typeface="+mn-lt"/>
                        </a:rPr>
                        <a:t>Name</a:t>
                      </a:r>
                    </a:p>
                  </a:txBody>
                  <a:tcPr marL="79178" marR="79178" marT="39589" marB="39589"/>
                </a:tc>
                <a:tc>
                  <a:txBody>
                    <a:bodyPr/>
                    <a:lstStyle/>
                    <a:p>
                      <a:r>
                        <a:rPr lang="en-US" sz="2000" dirty="0">
                          <a:latin typeface="+mn-lt"/>
                        </a:rPr>
                        <a:t>Email</a:t>
                      </a:r>
                    </a:p>
                  </a:txBody>
                  <a:tcPr marL="79178" marR="79178" marT="39589" marB="39589"/>
                </a:tc>
                <a:tc>
                  <a:txBody>
                    <a:bodyPr/>
                    <a:lstStyle/>
                    <a:p>
                      <a:r>
                        <a:rPr lang="en-US" sz="2000" dirty="0">
                          <a:latin typeface="+mn-lt"/>
                        </a:rPr>
                        <a:t>DOB</a:t>
                      </a:r>
                    </a:p>
                  </a:txBody>
                  <a:tcPr marL="79178" marR="79178" marT="39589" marB="39589"/>
                </a:tc>
                <a:tc>
                  <a:txBody>
                    <a:bodyPr/>
                    <a:lstStyle/>
                    <a:p>
                      <a:r>
                        <a:rPr lang="en-US" sz="2000" dirty="0">
                          <a:latin typeface="+mn-lt"/>
                        </a:rPr>
                        <a:t>Address</a:t>
                      </a:r>
                    </a:p>
                  </a:txBody>
                  <a:tcPr marL="79178" marR="79178" marT="39589" marB="39589"/>
                </a:tc>
                <a:tc>
                  <a:txBody>
                    <a:bodyPr/>
                    <a:lstStyle/>
                    <a:p>
                      <a:pPr algn="ctr"/>
                      <a:r>
                        <a:rPr lang="en-US" sz="2000" dirty="0">
                          <a:latin typeface="+mn-lt"/>
                        </a:rPr>
                        <a:t>GPA</a:t>
                      </a:r>
                    </a:p>
                  </a:txBody>
                  <a:tcPr marL="79178" marR="79178" marT="39589" marB="39589"/>
                </a:tc>
                <a:extLst>
                  <a:ext uri="{0D108BD9-81ED-4DB2-BD59-A6C34878D82A}">
                    <a16:rowId xmlns:a16="http://schemas.microsoft.com/office/drawing/2014/main" val="10000"/>
                  </a:ext>
                </a:extLst>
              </a:tr>
              <a:tr h="712605">
                <a:tc>
                  <a:txBody>
                    <a:bodyPr/>
                    <a:lstStyle/>
                    <a:p>
                      <a:r>
                        <a:rPr lang="en-US" sz="2000" dirty="0">
                          <a:latin typeface="+mn-lt"/>
                        </a:rPr>
                        <a:t>5001</a:t>
                      </a:r>
                    </a:p>
                  </a:txBody>
                  <a:tcPr marL="79178" marR="79178" marT="39589" marB="39589"/>
                </a:tc>
                <a:tc>
                  <a:txBody>
                    <a:bodyPr/>
                    <a:lstStyle/>
                    <a:p>
                      <a:r>
                        <a:rPr lang="en-US" sz="2000" dirty="0">
                          <a:latin typeface="+mn-lt"/>
                        </a:rPr>
                        <a:t>Suman Shah</a:t>
                      </a:r>
                    </a:p>
                  </a:txBody>
                  <a:tcPr marL="79178" marR="79178" marT="39589" marB="39589"/>
                </a:tc>
                <a:tc>
                  <a:txBody>
                    <a:bodyPr/>
                    <a:lstStyle/>
                    <a:p>
                      <a:r>
                        <a:rPr lang="en-US" sz="2000" u="none" dirty="0">
                          <a:latin typeface="+mn-lt"/>
                          <a:hlinkClick r:id="rId3"/>
                        </a:rPr>
                        <a:t>sumans@aol.com</a:t>
                      </a:r>
                      <a:endParaRPr lang="en-US" sz="2000" u="none" dirty="0">
                        <a:latin typeface="+mn-lt"/>
                      </a:endParaRPr>
                    </a:p>
                  </a:txBody>
                  <a:tcPr marL="79178" marR="79178" marT="39589" marB="39589"/>
                </a:tc>
                <a:tc>
                  <a:txBody>
                    <a:bodyPr/>
                    <a:lstStyle/>
                    <a:p>
                      <a:r>
                        <a:rPr lang="en-US" sz="2000" dirty="0">
                          <a:latin typeface="+mn-lt"/>
                        </a:rPr>
                        <a:t>12/01/1994</a:t>
                      </a:r>
                    </a:p>
                  </a:txBody>
                  <a:tcPr marL="79178" marR="79178" marT="39589" marB="39589"/>
                </a:tc>
                <a:tc>
                  <a:txBody>
                    <a:bodyPr/>
                    <a:lstStyle/>
                    <a:p>
                      <a:r>
                        <a:rPr lang="en-US" sz="2000" dirty="0">
                          <a:latin typeface="+mn-lt"/>
                        </a:rPr>
                        <a:t>#24, 2</a:t>
                      </a:r>
                      <a:r>
                        <a:rPr lang="en-US" sz="2000" baseline="30000" dirty="0">
                          <a:latin typeface="+mn-lt"/>
                        </a:rPr>
                        <a:t>nd</a:t>
                      </a:r>
                      <a:r>
                        <a:rPr lang="en-US" sz="2000" dirty="0">
                          <a:latin typeface="+mn-lt"/>
                        </a:rPr>
                        <a:t> floor, Trupti Bldg, DVG Road, Bengaluru</a:t>
                      </a:r>
                    </a:p>
                  </a:txBody>
                  <a:tcPr marL="79178" marR="79178" marT="39589" marB="39589"/>
                </a:tc>
                <a:tc>
                  <a:txBody>
                    <a:bodyPr/>
                    <a:lstStyle/>
                    <a:p>
                      <a:pPr algn="ctr"/>
                      <a:r>
                        <a:rPr lang="en-US" sz="2000" dirty="0">
                          <a:latin typeface="+mn-lt"/>
                        </a:rPr>
                        <a:t>3.8</a:t>
                      </a:r>
                    </a:p>
                  </a:txBody>
                  <a:tcPr marL="79178" marR="79178" marT="39589" marB="39589"/>
                </a:tc>
                <a:extLst>
                  <a:ext uri="{0D108BD9-81ED-4DB2-BD59-A6C34878D82A}">
                    <a16:rowId xmlns:a16="http://schemas.microsoft.com/office/drawing/2014/main" val="10001"/>
                  </a:ext>
                </a:extLst>
              </a:tr>
              <a:tr h="395892">
                <a:tc>
                  <a:txBody>
                    <a:bodyPr/>
                    <a:lstStyle/>
                    <a:p>
                      <a:r>
                        <a:rPr lang="en-US" sz="2000" dirty="0">
                          <a:latin typeface="+mn-lt"/>
                        </a:rPr>
                        <a:t>5002</a:t>
                      </a:r>
                    </a:p>
                  </a:txBody>
                  <a:tcPr marL="79178" marR="79178" marT="39589" marB="39589"/>
                </a:tc>
                <a:tc>
                  <a:txBody>
                    <a:bodyPr/>
                    <a:lstStyle/>
                    <a:p>
                      <a:r>
                        <a:rPr lang="en-US" sz="2000" dirty="0">
                          <a:latin typeface="+mn-lt"/>
                        </a:rPr>
                        <a:t>Arun Kumar</a:t>
                      </a:r>
                    </a:p>
                  </a:txBody>
                  <a:tcPr marL="79178" marR="79178" marT="39589" marB="39589"/>
                </a:tc>
                <a:tc>
                  <a:txBody>
                    <a:bodyPr/>
                    <a:lstStyle/>
                    <a:p>
                      <a:r>
                        <a:rPr lang="en-US" sz="2000" dirty="0">
                          <a:latin typeface="+mn-lt"/>
                          <a:hlinkClick r:id="rId4"/>
                        </a:rPr>
                        <a:t>akumar@ge.com</a:t>
                      </a:r>
                      <a:endParaRPr lang="en-US" sz="2000" dirty="0">
                        <a:latin typeface="+mn-lt"/>
                      </a:endParaRPr>
                    </a:p>
                  </a:txBody>
                  <a:tcPr marL="79178" marR="79178" marT="39589" marB="39589"/>
                </a:tc>
                <a:tc>
                  <a:txBody>
                    <a:bodyPr/>
                    <a:lstStyle/>
                    <a:p>
                      <a:r>
                        <a:rPr lang="en-US" sz="2000" dirty="0">
                          <a:latin typeface="+mn-lt"/>
                        </a:rPr>
                        <a:t>23/11/1993</a:t>
                      </a:r>
                    </a:p>
                  </a:txBody>
                  <a:tcPr marL="79178" marR="79178" marT="39589" marB="39589"/>
                </a:tc>
                <a:tc>
                  <a:txBody>
                    <a:bodyPr/>
                    <a:lstStyle/>
                    <a:p>
                      <a:r>
                        <a:rPr lang="en-US" sz="2000" dirty="0">
                          <a:latin typeface="+mn-lt"/>
                        </a:rPr>
                        <a:t>#34, Near Bus Stand, Shan Plaza,</a:t>
                      </a:r>
                      <a:r>
                        <a:rPr lang="en-US" sz="2000" baseline="0" dirty="0">
                          <a:latin typeface="+mn-lt"/>
                        </a:rPr>
                        <a:t> </a:t>
                      </a:r>
                      <a:r>
                        <a:rPr lang="en-US" sz="2000" dirty="0">
                          <a:latin typeface="+mn-lt"/>
                        </a:rPr>
                        <a:t>Mangalore</a:t>
                      </a:r>
                    </a:p>
                  </a:txBody>
                  <a:tcPr marL="79178" marR="79178" marT="39589" marB="39589"/>
                </a:tc>
                <a:tc>
                  <a:txBody>
                    <a:bodyPr/>
                    <a:lstStyle/>
                    <a:p>
                      <a:pPr algn="ctr"/>
                      <a:r>
                        <a:rPr lang="en-US" sz="2000" dirty="0">
                          <a:latin typeface="+mn-lt"/>
                        </a:rPr>
                        <a:t>4.1</a:t>
                      </a:r>
                    </a:p>
                  </a:txBody>
                  <a:tcPr marL="79178" marR="79178" marT="39589" marB="39589"/>
                </a:tc>
                <a:extLst>
                  <a:ext uri="{0D108BD9-81ED-4DB2-BD59-A6C34878D82A}">
                    <a16:rowId xmlns:a16="http://schemas.microsoft.com/office/drawing/2014/main" val="10002"/>
                  </a:ext>
                </a:extLst>
              </a:tr>
              <a:tr h="653698">
                <a:tc>
                  <a:txBody>
                    <a:bodyPr/>
                    <a:lstStyle/>
                    <a:p>
                      <a:r>
                        <a:rPr lang="en-US" sz="2000" dirty="0">
                          <a:latin typeface="+mn-lt"/>
                        </a:rPr>
                        <a:t>5003</a:t>
                      </a:r>
                    </a:p>
                  </a:txBody>
                  <a:tcPr marL="79178" marR="79178" marT="39589" marB="39589"/>
                </a:tc>
                <a:tc>
                  <a:txBody>
                    <a:bodyPr/>
                    <a:lstStyle/>
                    <a:p>
                      <a:r>
                        <a:rPr lang="en-US" sz="2000" dirty="0">
                          <a:latin typeface="+mn-lt"/>
                        </a:rPr>
                        <a:t>Mary Francis</a:t>
                      </a:r>
                    </a:p>
                  </a:txBody>
                  <a:tcPr marL="79178" marR="79178" marT="39589" marB="39589"/>
                </a:tc>
                <a:tc>
                  <a:txBody>
                    <a:bodyPr/>
                    <a:lstStyle/>
                    <a:p>
                      <a:r>
                        <a:rPr lang="en-US" sz="2000" dirty="0">
                          <a:latin typeface="+mn-lt"/>
                          <a:hlinkClick r:id="rId5"/>
                        </a:rPr>
                        <a:t>maryfran@ms.com</a:t>
                      </a:r>
                      <a:r>
                        <a:rPr lang="en-US" sz="2000" dirty="0">
                          <a:latin typeface="+mn-lt"/>
                        </a:rPr>
                        <a:t> </a:t>
                      </a:r>
                    </a:p>
                  </a:txBody>
                  <a:tcPr marL="79178" marR="79178" marT="39589" marB="39589"/>
                </a:tc>
                <a:tc>
                  <a:txBody>
                    <a:bodyPr/>
                    <a:lstStyle/>
                    <a:p>
                      <a:r>
                        <a:rPr lang="en-US" sz="2000" dirty="0">
                          <a:latin typeface="+mn-lt"/>
                        </a:rPr>
                        <a:t>12/05/1993</a:t>
                      </a:r>
                    </a:p>
                  </a:txBody>
                  <a:tcPr marL="79178" marR="79178" marT="39589" marB="39589"/>
                </a:tc>
                <a:tc>
                  <a:txBody>
                    <a:bodyPr/>
                    <a:lstStyle/>
                    <a:p>
                      <a:r>
                        <a:rPr lang="en-US" sz="2000" dirty="0">
                          <a:latin typeface="+mn-lt"/>
                        </a:rPr>
                        <a:t>#44, Meeta Towers, D. U. Road, Mysore</a:t>
                      </a:r>
                    </a:p>
                  </a:txBody>
                  <a:tcPr marL="79178" marR="79178" marT="39589" marB="39589"/>
                </a:tc>
                <a:tc>
                  <a:txBody>
                    <a:bodyPr/>
                    <a:lstStyle/>
                    <a:p>
                      <a:pPr algn="ctr"/>
                      <a:r>
                        <a:rPr lang="en-US" sz="2000" dirty="0">
                          <a:latin typeface="+mn-lt"/>
                        </a:rPr>
                        <a:t>4.2</a:t>
                      </a:r>
                    </a:p>
                  </a:txBody>
                  <a:tcPr marL="79178" marR="79178" marT="39589" marB="39589"/>
                </a:tc>
                <a:extLst>
                  <a:ext uri="{0D108BD9-81ED-4DB2-BD59-A6C34878D82A}">
                    <a16:rowId xmlns:a16="http://schemas.microsoft.com/office/drawing/2014/main" val="10003"/>
                  </a:ext>
                </a:extLst>
              </a:tr>
            </a:tbl>
          </a:graphicData>
        </a:graphic>
      </p:graphicFrame>
      <p:sp>
        <p:nvSpPr>
          <p:cNvPr id="28" name="TextBox 27"/>
          <p:cNvSpPr txBox="1"/>
          <p:nvPr/>
        </p:nvSpPr>
        <p:spPr>
          <a:xfrm>
            <a:off x="822927" y="5912083"/>
            <a:ext cx="3492838" cy="353943"/>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Tuple: </a:t>
            </a:r>
            <a:r>
              <a:rPr lang="en-US" sz="2000" dirty="0"/>
              <a:t>A row in a relation</a:t>
            </a:r>
          </a:p>
        </p:txBody>
      </p:sp>
      <p:sp>
        <p:nvSpPr>
          <p:cNvPr id="29" name="TextBox 28"/>
          <p:cNvSpPr txBox="1"/>
          <p:nvPr/>
        </p:nvSpPr>
        <p:spPr>
          <a:xfrm>
            <a:off x="5883699" y="2192996"/>
            <a:ext cx="4414431"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Attribute: </a:t>
            </a:r>
            <a:r>
              <a:rPr lang="en-US" sz="2000" dirty="0"/>
              <a:t>Header of a column in a relation</a:t>
            </a:r>
          </a:p>
        </p:txBody>
      </p:sp>
      <p:sp>
        <p:nvSpPr>
          <p:cNvPr id="30" name="TextBox 29"/>
          <p:cNvSpPr txBox="1"/>
          <p:nvPr/>
        </p:nvSpPr>
        <p:spPr>
          <a:xfrm>
            <a:off x="2620139" y="2935453"/>
            <a:ext cx="1494035" cy="384721"/>
          </a:xfrm>
          <a:prstGeom prst="rect">
            <a:avLst/>
          </a:prstGeom>
          <a:noFill/>
        </p:spPr>
        <p:txBody>
          <a:bodyPr wrap="square" lIns="39589" tIns="0" rIns="0" rtlCol="0">
            <a:spAutoFit/>
          </a:bodyPr>
          <a:lstStyle/>
          <a:p>
            <a:r>
              <a:rPr lang="en-US" sz="2200" b="1" dirty="0">
                <a:latin typeface="Helvetica LT Std Cond" pitchFamily="34" charset="0"/>
              </a:rPr>
              <a:t>STUDENT</a:t>
            </a:r>
          </a:p>
        </p:txBody>
      </p:sp>
      <p:cxnSp>
        <p:nvCxnSpPr>
          <p:cNvPr id="31" name="Straight Arrow Connector 30"/>
          <p:cNvCxnSpPr/>
          <p:nvPr/>
        </p:nvCxnSpPr>
        <p:spPr>
          <a:xfrm flipH="1">
            <a:off x="6935692" y="2587355"/>
            <a:ext cx="1340711" cy="6680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6200000" flipH="1">
            <a:off x="7905325" y="2954660"/>
            <a:ext cx="737687" cy="6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276403" y="2587355"/>
            <a:ext cx="1582162" cy="7799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606047" y="5880659"/>
            <a:ext cx="3278641"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Domain: </a:t>
            </a:r>
            <a:r>
              <a:rPr lang="en-US" sz="2000" dirty="0"/>
              <a:t>A set of atomic values of an attribute</a:t>
            </a:r>
          </a:p>
        </p:txBody>
      </p:sp>
      <p:sp>
        <p:nvSpPr>
          <p:cNvPr id="35" name="Double Brace 34"/>
          <p:cNvSpPr/>
          <p:nvPr/>
        </p:nvSpPr>
        <p:spPr>
          <a:xfrm>
            <a:off x="10298130" y="3863290"/>
            <a:ext cx="615832" cy="1690460"/>
          </a:xfrm>
          <a:prstGeom prst="bracePair">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78" dirty="0">
              <a:latin typeface="Helvetica LT Std Cond" pitchFamily="34" charset="0"/>
            </a:endParaRPr>
          </a:p>
        </p:txBody>
      </p:sp>
      <p:sp>
        <p:nvSpPr>
          <p:cNvPr id="36" name="TextBox 35"/>
          <p:cNvSpPr txBox="1"/>
          <p:nvPr/>
        </p:nvSpPr>
        <p:spPr>
          <a:xfrm>
            <a:off x="1262618" y="1850608"/>
            <a:ext cx="4209078"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Relation or Relation Table: </a:t>
            </a:r>
            <a:r>
              <a:rPr lang="en-US" sz="2000" dirty="0"/>
              <a:t>Set of tuples and unique attributes</a:t>
            </a:r>
          </a:p>
        </p:txBody>
      </p:sp>
      <p:cxnSp>
        <p:nvCxnSpPr>
          <p:cNvPr id="37" name="Straight Arrow Connector 36"/>
          <p:cNvCxnSpPr/>
          <p:nvPr/>
        </p:nvCxnSpPr>
        <p:spPr>
          <a:xfrm>
            <a:off x="3176155" y="2530197"/>
            <a:ext cx="1009" cy="3911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flipV="1">
            <a:off x="9245367" y="4708520"/>
            <a:ext cx="1052763" cy="120356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F3928DF-7F88-A748-BD83-793440C8F40E}"/>
              </a:ext>
            </a:extLst>
          </p:cNvPr>
          <p:cNvGrpSpPr/>
          <p:nvPr/>
        </p:nvGrpSpPr>
        <p:grpSpPr>
          <a:xfrm>
            <a:off x="1114573" y="3815097"/>
            <a:ext cx="507701" cy="2096986"/>
            <a:chOff x="1114573" y="3815097"/>
            <a:chExt cx="507701" cy="2096986"/>
          </a:xfrm>
        </p:grpSpPr>
        <p:cxnSp>
          <p:nvCxnSpPr>
            <p:cNvPr id="39" name="Straight Arrow Connector 38"/>
            <p:cNvCxnSpPr>
              <a:cxnSpLocks/>
            </p:cNvCxnSpPr>
            <p:nvPr/>
          </p:nvCxnSpPr>
          <p:spPr>
            <a:xfrm>
              <a:off x="1114573" y="3815097"/>
              <a:ext cx="47344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a:off x="1132272" y="4575435"/>
              <a:ext cx="45575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1114573" y="5348017"/>
              <a:ext cx="50770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114573" y="3815097"/>
              <a:ext cx="17699" cy="2096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fontScale="90000"/>
          </a:bodyPr>
          <a:lstStyle/>
          <a:p>
            <a:r>
              <a:rPr lang="en-US" dirty="0"/>
              <a:t>RELATIONAL MODELS BASICS </a:t>
            </a:r>
          </a:p>
        </p:txBody>
      </p:sp>
      <p:sp>
        <p:nvSpPr>
          <p:cNvPr id="4" name="Slide Number Placeholder 3">
            <a:extLst>
              <a:ext uri="{FF2B5EF4-FFF2-40B4-BE49-F238E27FC236}">
                <a16:creationId xmlns:a16="http://schemas.microsoft.com/office/drawing/2014/main" id="{33FEF37F-1113-4F4B-BE1B-25808D7E3573}"/>
              </a:ext>
            </a:extLst>
          </p:cNvPr>
          <p:cNvSpPr>
            <a:spLocks noGrp="1"/>
          </p:cNvSpPr>
          <p:nvPr>
            <p:ph type="sldNum" sz="quarter" idx="4"/>
          </p:nvPr>
        </p:nvSpPr>
        <p:spPr/>
        <p:txBody>
          <a:bodyPr/>
          <a:lstStyle/>
          <a:p>
            <a:fld id="{6A7BD299-4115-435C-9390-0BF281B3F2C8}" type="slidenum">
              <a:rPr lang="en-US" smtClean="0"/>
              <a:pPr/>
              <a:t>14</a:t>
            </a:fld>
            <a:endParaRPr lang="en-US" dirty="0"/>
          </a:p>
        </p:txBody>
      </p:sp>
      <p:sp>
        <p:nvSpPr>
          <p:cNvPr id="5" name="Footer Placeholder 4">
            <a:extLst>
              <a:ext uri="{FF2B5EF4-FFF2-40B4-BE49-F238E27FC236}">
                <a16:creationId xmlns:a16="http://schemas.microsoft.com/office/drawing/2014/main" id="{24700A62-FC83-3A4A-9385-108CF3807734}"/>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93385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Key Attributes</a:t>
            </a:r>
          </a:p>
          <a:p>
            <a:pPr lvl="1"/>
            <a:r>
              <a:rPr lang="en-US" dirty="0"/>
              <a:t>The attributes that participate in the selection of candidate key are Key attributes</a:t>
            </a:r>
          </a:p>
          <a:p>
            <a:endParaRPr lang="en-US" dirty="0"/>
          </a:p>
          <a:p>
            <a:r>
              <a:rPr lang="en-US" dirty="0"/>
              <a:t>Non-Key Attributes</a:t>
            </a:r>
          </a:p>
          <a:p>
            <a:pPr lvl="1"/>
            <a:r>
              <a:rPr lang="en-US" dirty="0"/>
              <a:t>The attributes other than the Candidate Key attributes in a table/relation are called Non-Key attributes</a:t>
            </a:r>
          </a:p>
          <a:p>
            <a:endParaRPr lang="en-US" dirty="0"/>
          </a:p>
        </p:txBody>
      </p:sp>
      <p:sp>
        <p:nvSpPr>
          <p:cNvPr id="4" name="Title 3"/>
          <p:cNvSpPr>
            <a:spLocks noGrp="1"/>
          </p:cNvSpPr>
          <p:nvPr>
            <p:ph type="title"/>
          </p:nvPr>
        </p:nvSpPr>
        <p:spPr/>
        <p:txBody>
          <a:bodyPr>
            <a:normAutofit fontScale="90000"/>
          </a:bodyPr>
          <a:lstStyle/>
          <a:p>
            <a:pPr lvl="0"/>
            <a:r>
              <a:rPr lang="en-IN" dirty="0"/>
              <a:t>KEY AND NON-KEY ATTRIBUTES</a:t>
            </a:r>
            <a:r>
              <a:rPr lang="en-US" dirty="0"/>
              <a:t> </a:t>
            </a:r>
          </a:p>
        </p:txBody>
      </p:sp>
      <p:sp>
        <p:nvSpPr>
          <p:cNvPr id="2" name="Slide Number Placeholder 1">
            <a:extLst>
              <a:ext uri="{FF2B5EF4-FFF2-40B4-BE49-F238E27FC236}">
                <a16:creationId xmlns:a16="http://schemas.microsoft.com/office/drawing/2014/main" id="{07F06747-4F20-9F4B-9340-8537E7DFA712}"/>
              </a:ext>
            </a:extLst>
          </p:cNvPr>
          <p:cNvSpPr>
            <a:spLocks noGrp="1"/>
          </p:cNvSpPr>
          <p:nvPr>
            <p:ph type="sldNum" sz="quarter" idx="4"/>
          </p:nvPr>
        </p:nvSpPr>
        <p:spPr/>
        <p:txBody>
          <a:bodyPr/>
          <a:lstStyle/>
          <a:p>
            <a:fld id="{6A7BD299-4115-435C-9390-0BF281B3F2C8}" type="slidenum">
              <a:rPr lang="en-US" smtClean="0"/>
              <a:pPr/>
              <a:t>15</a:t>
            </a:fld>
            <a:endParaRPr lang="en-US" dirty="0"/>
          </a:p>
        </p:txBody>
      </p:sp>
      <p:sp>
        <p:nvSpPr>
          <p:cNvPr id="6" name="Title 1"/>
          <p:cNvSpPr txBox="1">
            <a:spLocks/>
          </p:cNvSpPr>
          <p:nvPr/>
        </p:nvSpPr>
        <p:spPr>
          <a:xfrm>
            <a:off x="5312269" y="3935300"/>
            <a:ext cx="2270959" cy="47174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b="1" dirty="0">
                <a:ln w="3175" cmpd="sng">
                  <a:noFill/>
                </a:ln>
                <a:ea typeface="+mj-ea"/>
                <a:cs typeface="+mj-cs"/>
              </a:rPr>
              <a:t>Student Table</a:t>
            </a:r>
          </a:p>
        </p:txBody>
      </p:sp>
      <p:cxnSp>
        <p:nvCxnSpPr>
          <p:cNvPr id="7" name="Straight Arrow Connector 6"/>
          <p:cNvCxnSpPr>
            <a:stCxn id="8" idx="0"/>
            <a:endCxn id="12" idx="2"/>
          </p:cNvCxnSpPr>
          <p:nvPr/>
        </p:nvCxnSpPr>
        <p:spPr>
          <a:xfrm flipV="1">
            <a:off x="4988420" y="4991476"/>
            <a:ext cx="1448478" cy="71956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itle 1"/>
          <p:cNvSpPr txBox="1">
            <a:spLocks/>
          </p:cNvSpPr>
          <p:nvPr/>
        </p:nvSpPr>
        <p:spPr>
          <a:xfrm>
            <a:off x="3159620" y="5711042"/>
            <a:ext cx="3657600" cy="636225"/>
          </a:xfrm>
          <a:prstGeom prst="rect">
            <a:avLst/>
          </a:prstGeom>
        </p:spPr>
        <p:txBody>
          <a:bodyPr>
            <a:normAutofit/>
          </a:bodyPr>
          <a:lstStyle/>
          <a:p>
            <a:pPr lvl="0" algn="ctr" defTabSz="527975">
              <a:spcBef>
                <a:spcPct val="0"/>
              </a:spcBef>
              <a:defRPr/>
            </a:pPr>
            <a:r>
              <a:rPr lang="en-US" sz="2400" dirty="0">
                <a:ln w="3175" cmpd="sng">
                  <a:noFill/>
                </a:ln>
                <a:ea typeface="+mj-ea"/>
                <a:cs typeface="+mj-cs"/>
              </a:rPr>
              <a:t>Key attribute</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w="3175" cmpd="sng">
                <a:noFill/>
              </a:ln>
              <a:solidFill>
                <a:schemeClr val="tx1"/>
              </a:solidFill>
              <a:effectLst/>
              <a:uLnTx/>
              <a:uFillTx/>
              <a:latin typeface="Helvetica LT Std Cond" pitchFamily="34" charset="0"/>
              <a:ea typeface="+mj-ea"/>
              <a:cs typeface="+mj-cs"/>
            </a:endParaRPr>
          </a:p>
        </p:txBody>
      </p:sp>
      <p:cxnSp>
        <p:nvCxnSpPr>
          <p:cNvPr id="9" name="Straight Arrow Connector 8"/>
          <p:cNvCxnSpPr>
            <a:cxnSpLocks/>
            <a:stCxn id="10" idx="0"/>
          </p:cNvCxnSpPr>
          <p:nvPr/>
        </p:nvCxnSpPr>
        <p:spPr>
          <a:xfrm flipH="1" flipV="1">
            <a:off x="5312269" y="5033193"/>
            <a:ext cx="2421309" cy="719575"/>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itle 1"/>
          <p:cNvSpPr txBox="1">
            <a:spLocks/>
          </p:cNvSpPr>
          <p:nvPr/>
        </p:nvSpPr>
        <p:spPr>
          <a:xfrm>
            <a:off x="6602125" y="5752768"/>
            <a:ext cx="2262906" cy="438470"/>
          </a:xfrm>
          <a:prstGeom prst="rect">
            <a:avLst/>
          </a:prstGeom>
        </p:spPr>
        <p:txBody>
          <a:bodyPr>
            <a:normAutofit fontScale="85000" lnSpcReduction="10000"/>
          </a:bodyPr>
          <a:lstStyle/>
          <a:p>
            <a:pPr algn="ctr" defTabSz="527975">
              <a:spcBef>
                <a:spcPct val="0"/>
              </a:spcBef>
              <a:defRPr/>
            </a:pPr>
            <a:r>
              <a:rPr lang="en-US" sz="2400" dirty="0">
                <a:ln w="3175" cmpd="sng">
                  <a:noFill/>
                </a:ln>
                <a:ea typeface="+mj-ea"/>
                <a:cs typeface="+mj-cs"/>
              </a:rPr>
              <a:t>Non- Key attribute</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w="3175" cmpd="sng">
                <a:noFill/>
              </a:ln>
              <a:solidFill>
                <a:schemeClr val="tx1"/>
              </a:solidFill>
              <a:effectLst/>
              <a:uLnTx/>
              <a:uFillTx/>
              <a:latin typeface="Helvetica LT Std Cond" pitchFamily="34" charset="0"/>
              <a:ea typeface="+mj-ea"/>
              <a:cs typeface="+mj-cs"/>
            </a:endParaRPr>
          </a:p>
        </p:txBody>
      </p:sp>
      <p:cxnSp>
        <p:nvCxnSpPr>
          <p:cNvPr id="11" name="Straight Arrow Connector 10"/>
          <p:cNvCxnSpPr>
            <a:cxnSpLocks/>
            <a:stCxn id="8" idx="0"/>
          </p:cNvCxnSpPr>
          <p:nvPr/>
        </p:nvCxnSpPr>
        <p:spPr>
          <a:xfrm flipV="1">
            <a:off x="4988420" y="5084896"/>
            <a:ext cx="2528105" cy="62614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2" name="Content Placeholder 6"/>
          <p:cNvGraphicFramePr>
            <a:graphicFrameLocks/>
          </p:cNvGraphicFramePr>
          <p:nvPr>
            <p:extLst>
              <p:ext uri="{D42A27DB-BD31-4B8C-83A1-F6EECF244321}">
                <p14:modId xmlns:p14="http://schemas.microsoft.com/office/powerpoint/2010/main" val="2848927178"/>
              </p:ext>
            </p:extLst>
          </p:nvPr>
        </p:nvGraphicFramePr>
        <p:xfrm>
          <a:off x="2370783" y="4435518"/>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cxnSp>
        <p:nvCxnSpPr>
          <p:cNvPr id="13" name="Straight Arrow Connector 12"/>
          <p:cNvCxnSpPr>
            <a:stCxn id="8" idx="0"/>
          </p:cNvCxnSpPr>
          <p:nvPr/>
        </p:nvCxnSpPr>
        <p:spPr>
          <a:xfrm flipH="1" flipV="1">
            <a:off x="3858926" y="5106871"/>
            <a:ext cx="1129494" cy="604171"/>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cxnSpLocks/>
            <a:stCxn id="10" idx="0"/>
          </p:cNvCxnSpPr>
          <p:nvPr/>
        </p:nvCxnSpPr>
        <p:spPr>
          <a:xfrm flipV="1">
            <a:off x="7733578" y="5075274"/>
            <a:ext cx="1875371" cy="677494"/>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id="{9520AD5A-4831-D04E-B251-61710985816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6350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Candidate keys are identified during the design of the data base</a:t>
            </a:r>
          </a:p>
          <a:p>
            <a:r>
              <a:rPr lang="en-US" dirty="0"/>
              <a:t>Candidate key is an attribute, that is sufficient to distinguish every tuple in the relation from each one</a:t>
            </a:r>
          </a:p>
          <a:p>
            <a:r>
              <a:rPr lang="en-US" dirty="0"/>
              <a:t>Composite Candidate key is a Candidate key comprising of two or more attributes</a:t>
            </a:r>
          </a:p>
          <a:p>
            <a:endParaRPr lang="en-US" dirty="0"/>
          </a:p>
        </p:txBody>
      </p:sp>
      <p:sp>
        <p:nvSpPr>
          <p:cNvPr id="4" name="Title 3"/>
          <p:cNvSpPr>
            <a:spLocks noGrp="1"/>
          </p:cNvSpPr>
          <p:nvPr>
            <p:ph type="title"/>
          </p:nvPr>
        </p:nvSpPr>
        <p:spPr/>
        <p:txBody>
          <a:bodyPr>
            <a:normAutofit fontScale="90000"/>
          </a:bodyPr>
          <a:lstStyle/>
          <a:p>
            <a:r>
              <a:rPr lang="en-US" dirty="0"/>
              <a:t>CANDIDATE KEY </a:t>
            </a:r>
          </a:p>
        </p:txBody>
      </p:sp>
      <p:sp>
        <p:nvSpPr>
          <p:cNvPr id="2" name="Slide Number Placeholder 1">
            <a:extLst>
              <a:ext uri="{FF2B5EF4-FFF2-40B4-BE49-F238E27FC236}">
                <a16:creationId xmlns:a16="http://schemas.microsoft.com/office/drawing/2014/main" id="{903BFED5-ACDE-8A49-A847-8A4DF0DE243E}"/>
              </a:ext>
            </a:extLst>
          </p:cNvPr>
          <p:cNvSpPr>
            <a:spLocks noGrp="1"/>
          </p:cNvSpPr>
          <p:nvPr>
            <p:ph type="sldNum" sz="quarter" idx="4"/>
          </p:nvPr>
        </p:nvSpPr>
        <p:spPr/>
        <p:txBody>
          <a:bodyPr/>
          <a:lstStyle/>
          <a:p>
            <a:fld id="{6A7BD299-4115-435C-9390-0BF281B3F2C8}" type="slidenum">
              <a:rPr lang="en-US" smtClean="0"/>
              <a:pPr/>
              <a:t>16</a:t>
            </a:fld>
            <a:endParaRPr lang="en-US" dirty="0"/>
          </a:p>
        </p:txBody>
      </p:sp>
      <p:cxnSp>
        <p:nvCxnSpPr>
          <p:cNvPr id="6" name="Straight Arrow Connector 5"/>
          <p:cNvCxnSpPr>
            <a:cxnSpLocks/>
            <a:stCxn id="9" idx="0"/>
          </p:cNvCxnSpPr>
          <p:nvPr/>
        </p:nvCxnSpPr>
        <p:spPr>
          <a:xfrm flipH="1" flipV="1">
            <a:off x="3587600" y="5019949"/>
            <a:ext cx="1596990" cy="89925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9" idx="0"/>
          </p:cNvCxnSpPr>
          <p:nvPr/>
        </p:nvCxnSpPr>
        <p:spPr>
          <a:xfrm flipV="1">
            <a:off x="5184590" y="4964298"/>
            <a:ext cx="846993" cy="954901"/>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itle 1"/>
          <p:cNvSpPr txBox="1">
            <a:spLocks/>
          </p:cNvSpPr>
          <p:nvPr/>
        </p:nvSpPr>
        <p:spPr>
          <a:xfrm>
            <a:off x="4117034" y="5919199"/>
            <a:ext cx="2135112" cy="721285"/>
          </a:xfrm>
          <a:prstGeom prst="rect">
            <a:avLst/>
          </a:prstGeom>
        </p:spPr>
        <p:txBody>
          <a:bodyPr>
            <a:normAutofit fontScale="92500"/>
          </a:bodyPr>
          <a:lstStyle/>
          <a:p>
            <a:pPr marL="0" marR="0" lvl="0" indent="0" defTabSz="527975"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w="3175" cmpd="sng">
                  <a:noFill/>
                </a:ln>
                <a:solidFill>
                  <a:schemeClr val="tx1"/>
                </a:solidFill>
                <a:effectLst/>
                <a:uLnTx/>
                <a:uFillTx/>
                <a:ea typeface="+mj-ea"/>
                <a:cs typeface="+mj-cs"/>
              </a:rPr>
              <a:t>Candidate</a:t>
            </a:r>
            <a:r>
              <a:rPr kumimoji="0" lang="en-US" sz="2400" b="0" i="0" u="none" strike="noStrike" kern="1200" cap="none" spc="0" normalizeH="0" noProof="0" dirty="0">
                <a:ln w="3175" cmpd="sng">
                  <a:noFill/>
                </a:ln>
                <a:solidFill>
                  <a:schemeClr val="tx1"/>
                </a:solidFill>
                <a:effectLst/>
                <a:uLnTx/>
                <a:uFillTx/>
                <a:ea typeface="+mj-ea"/>
                <a:cs typeface="+mj-cs"/>
              </a:rPr>
              <a:t> Keys</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noProof="0" dirty="0">
              <a:ln w="3175" cmpd="sng">
                <a:noFill/>
              </a:ln>
              <a:solidFill>
                <a:schemeClr val="tx1"/>
              </a:solidFill>
              <a:effectLst/>
              <a:uLnTx/>
              <a:uFillTx/>
              <a:ea typeface="+mj-ea"/>
              <a:cs typeface="+mj-cs"/>
            </a:endParaRPr>
          </a:p>
          <a:p>
            <a:pPr marL="0" marR="0" lvl="0" indent="0" defTabSz="527975" rtl="0" eaLnBrk="1" fontAlgn="auto" latinLnBrk="0" hangingPunct="1">
              <a:lnSpc>
                <a:spcPct val="100000"/>
              </a:lnSpc>
              <a:spcBef>
                <a:spcPct val="0"/>
              </a:spcBef>
              <a:spcAft>
                <a:spcPts val="0"/>
              </a:spcAft>
              <a:buClrTx/>
              <a:buSzTx/>
              <a:buFontTx/>
              <a:buNone/>
              <a:tabLst/>
              <a:defRPr/>
            </a:pPr>
            <a:endParaRPr lang="en-US" sz="2400" dirty="0">
              <a:ln w="3175" cmpd="sng">
                <a:noFill/>
              </a:ln>
              <a:ea typeface="+mj-ea"/>
              <a:cs typeface="+mj-cs"/>
            </a:endParaRP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noProof="0" dirty="0">
              <a:ln w="3175" cmpd="sng">
                <a:noFill/>
              </a:ln>
              <a:solidFill>
                <a:schemeClr val="tx1"/>
              </a:solidFill>
              <a:effectLst/>
              <a:uLnTx/>
              <a:uFillTx/>
              <a:ea typeface="+mj-ea"/>
              <a:cs typeface="+mj-cs"/>
            </a:endParaRP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ea typeface="+mj-ea"/>
              <a:cs typeface="+mj-cs"/>
            </a:endParaRPr>
          </a:p>
        </p:txBody>
      </p:sp>
      <p:cxnSp>
        <p:nvCxnSpPr>
          <p:cNvPr id="12" name="Straight Arrow Connector 11"/>
          <p:cNvCxnSpPr>
            <a:stCxn id="9" idx="0"/>
          </p:cNvCxnSpPr>
          <p:nvPr/>
        </p:nvCxnSpPr>
        <p:spPr>
          <a:xfrm flipV="1">
            <a:off x="5184590" y="5023287"/>
            <a:ext cx="2548061" cy="895912"/>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3" name="Content Placeholder 6"/>
          <p:cNvGraphicFramePr>
            <a:graphicFrameLocks/>
          </p:cNvGraphicFramePr>
          <p:nvPr>
            <p:extLst>
              <p:ext uri="{D42A27DB-BD31-4B8C-83A1-F6EECF244321}">
                <p14:modId xmlns:p14="http://schemas.microsoft.com/office/powerpoint/2010/main" val="2286337080"/>
              </p:ext>
            </p:extLst>
          </p:nvPr>
        </p:nvGraphicFramePr>
        <p:xfrm>
          <a:off x="2370783" y="4435518"/>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sp>
        <p:nvSpPr>
          <p:cNvPr id="14" name="Title 1"/>
          <p:cNvSpPr txBox="1">
            <a:spLocks/>
          </p:cNvSpPr>
          <p:nvPr/>
        </p:nvSpPr>
        <p:spPr>
          <a:xfrm>
            <a:off x="5312269" y="3935300"/>
            <a:ext cx="2270959" cy="47174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b="1" dirty="0">
                <a:ln w="3175" cmpd="sng">
                  <a:noFill/>
                </a:ln>
                <a:ea typeface="+mj-ea"/>
                <a:cs typeface="+mj-cs"/>
              </a:rPr>
              <a:t>Student Table</a:t>
            </a:r>
          </a:p>
        </p:txBody>
      </p:sp>
      <p:sp>
        <p:nvSpPr>
          <p:cNvPr id="3" name="Footer Placeholder 2">
            <a:extLst>
              <a:ext uri="{FF2B5EF4-FFF2-40B4-BE49-F238E27FC236}">
                <a16:creationId xmlns:a16="http://schemas.microsoft.com/office/drawing/2014/main" id="{8A6ED296-33F8-D04D-BA58-BE282EE940A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025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One among the candidate keys is chosen by the database designer at the time of table creation. This key is called as PRIMARY KEY and is used to uniquely identify the tuples</a:t>
            </a:r>
          </a:p>
          <a:p>
            <a:r>
              <a:rPr lang="en-US" dirty="0"/>
              <a:t>The remaining candidate keys (other than the primary key) are called as Alternate keys</a:t>
            </a:r>
          </a:p>
          <a:p>
            <a:r>
              <a:rPr lang="en-US" dirty="0"/>
              <a:t>Cannot be NULL and have to be unique</a:t>
            </a:r>
          </a:p>
          <a:p>
            <a:r>
              <a:rPr lang="en-US" dirty="0"/>
              <a:t>A relation (table) can have 0 or maximum ONE primary key</a:t>
            </a:r>
          </a:p>
          <a:p>
            <a:endParaRPr lang="en-US" dirty="0"/>
          </a:p>
        </p:txBody>
      </p:sp>
      <p:sp>
        <p:nvSpPr>
          <p:cNvPr id="4" name="Title 3"/>
          <p:cNvSpPr>
            <a:spLocks noGrp="1"/>
          </p:cNvSpPr>
          <p:nvPr>
            <p:ph type="title"/>
          </p:nvPr>
        </p:nvSpPr>
        <p:spPr/>
        <p:txBody>
          <a:bodyPr>
            <a:normAutofit fontScale="90000"/>
          </a:bodyPr>
          <a:lstStyle/>
          <a:p>
            <a:r>
              <a:rPr lang="en-US" dirty="0"/>
              <a:t>PRIMARY KEY </a:t>
            </a:r>
          </a:p>
        </p:txBody>
      </p:sp>
      <p:sp>
        <p:nvSpPr>
          <p:cNvPr id="2" name="Slide Number Placeholder 1">
            <a:extLst>
              <a:ext uri="{FF2B5EF4-FFF2-40B4-BE49-F238E27FC236}">
                <a16:creationId xmlns:a16="http://schemas.microsoft.com/office/drawing/2014/main" id="{B9625E48-7043-E746-9EA0-BFA85157E66F}"/>
              </a:ext>
            </a:extLst>
          </p:cNvPr>
          <p:cNvSpPr>
            <a:spLocks noGrp="1"/>
          </p:cNvSpPr>
          <p:nvPr>
            <p:ph type="sldNum" sz="quarter" idx="4"/>
          </p:nvPr>
        </p:nvSpPr>
        <p:spPr/>
        <p:txBody>
          <a:bodyPr/>
          <a:lstStyle/>
          <a:p>
            <a:fld id="{6A7BD299-4115-435C-9390-0BF281B3F2C8}" type="slidenum">
              <a:rPr lang="en-US" smtClean="0"/>
              <a:pPr/>
              <a:t>17</a:t>
            </a:fld>
            <a:endParaRPr lang="en-US" dirty="0"/>
          </a:p>
        </p:txBody>
      </p:sp>
      <p:cxnSp>
        <p:nvCxnSpPr>
          <p:cNvPr id="6" name="Straight Arrow Connector 5"/>
          <p:cNvCxnSpPr>
            <a:stCxn id="7" idx="3"/>
          </p:cNvCxnSpPr>
          <p:nvPr/>
        </p:nvCxnSpPr>
        <p:spPr>
          <a:xfrm flipV="1">
            <a:off x="2409449" y="5396765"/>
            <a:ext cx="877862" cy="756228"/>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itle 1"/>
          <p:cNvSpPr txBox="1">
            <a:spLocks/>
          </p:cNvSpPr>
          <p:nvPr/>
        </p:nvSpPr>
        <p:spPr>
          <a:xfrm>
            <a:off x="889503" y="5919501"/>
            <a:ext cx="1519946" cy="466984"/>
          </a:xfrm>
          <a:prstGeom prst="rect">
            <a:avLst/>
          </a:prstGeom>
        </p:spPr>
        <p:txBody>
          <a:bodyPr>
            <a:normAutofit fontScale="85000" lnSpcReduction="10000"/>
          </a:bodyPr>
          <a:lstStyle/>
          <a:p>
            <a:pPr marL="0" marR="0" lvl="0" indent="0" defTabSz="527975" rtl="0" eaLnBrk="1" fontAlgn="auto" latinLnBrk="0" hangingPunct="1">
              <a:lnSpc>
                <a:spcPct val="100000"/>
              </a:lnSpc>
              <a:spcBef>
                <a:spcPct val="0"/>
              </a:spcBef>
              <a:spcAft>
                <a:spcPts val="0"/>
              </a:spcAft>
              <a:buClrTx/>
              <a:buSzTx/>
              <a:buFontTx/>
              <a:buNone/>
              <a:tabLst/>
              <a:defRPr/>
            </a:pPr>
            <a:r>
              <a:rPr lang="en-US" sz="2400" dirty="0">
                <a:ln w="3175" cmpd="sng">
                  <a:noFill/>
                </a:ln>
                <a:ea typeface="+mj-ea"/>
                <a:cs typeface="+mj-cs"/>
              </a:rPr>
              <a:t>Primary Key</a:t>
            </a:r>
            <a:endParaRPr kumimoji="0" lang="en-US" sz="2400" b="0" i="0" u="none" strike="noStrike" kern="1200" cap="none" spc="0" normalizeH="0" noProof="0" dirty="0">
              <a:ln w="3175" cmpd="sng">
                <a:noFill/>
              </a:ln>
              <a:solidFill>
                <a:schemeClr val="tx1"/>
              </a:solidFill>
              <a:effectLst/>
              <a:uLnTx/>
              <a:uFillTx/>
              <a:latin typeface="Helvetica LT Std Cond" pitchFamily="34" charset="0"/>
              <a:ea typeface="+mj-ea"/>
              <a:cs typeface="+mj-cs"/>
            </a:endParaRPr>
          </a:p>
        </p:txBody>
      </p:sp>
      <p:cxnSp>
        <p:nvCxnSpPr>
          <p:cNvPr id="9" name="Straight Arrow Connector 8"/>
          <p:cNvCxnSpPr>
            <a:cxnSpLocks/>
            <a:stCxn id="12" idx="0"/>
          </p:cNvCxnSpPr>
          <p:nvPr/>
        </p:nvCxnSpPr>
        <p:spPr>
          <a:xfrm flipH="1" flipV="1">
            <a:off x="3781586" y="5396765"/>
            <a:ext cx="2186891" cy="62241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cxnSpLocks/>
            <a:stCxn id="12" idx="0"/>
            <a:endCxn id="16" idx="2"/>
          </p:cNvCxnSpPr>
          <p:nvPr/>
        </p:nvCxnSpPr>
        <p:spPr>
          <a:xfrm flipV="1">
            <a:off x="5968477" y="5364955"/>
            <a:ext cx="468421" cy="65422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itle 1"/>
          <p:cNvSpPr txBox="1">
            <a:spLocks/>
          </p:cNvSpPr>
          <p:nvPr/>
        </p:nvSpPr>
        <p:spPr>
          <a:xfrm>
            <a:off x="5007451" y="6019178"/>
            <a:ext cx="1922051" cy="498023"/>
          </a:xfrm>
          <a:prstGeom prst="rect">
            <a:avLst/>
          </a:prstGeom>
        </p:spPr>
        <p:txBody>
          <a:bodyPr>
            <a:normAutofit fontScale="85000" lnSpcReduction="10000"/>
          </a:bodyPr>
          <a:lstStyle/>
          <a:p>
            <a:pPr defTabSz="527975">
              <a:spcBef>
                <a:spcPct val="0"/>
              </a:spcBef>
              <a:defRPr/>
            </a:pPr>
            <a:r>
              <a:rPr lang="en-US" sz="2400" dirty="0">
                <a:ln w="3175" cmpd="sng">
                  <a:noFill/>
                </a:ln>
                <a:ea typeface="+mj-ea"/>
                <a:cs typeface="+mj-cs"/>
              </a:rPr>
              <a:t>Candidate Keys</a:t>
            </a:r>
          </a:p>
        </p:txBody>
      </p:sp>
      <p:cxnSp>
        <p:nvCxnSpPr>
          <p:cNvPr id="14" name="Straight Arrow Connector 13"/>
          <p:cNvCxnSpPr>
            <a:stCxn id="15" idx="2"/>
          </p:cNvCxnSpPr>
          <p:nvPr/>
        </p:nvCxnSpPr>
        <p:spPr>
          <a:xfrm flipH="1">
            <a:off x="6670969" y="4276330"/>
            <a:ext cx="795321" cy="553384"/>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itle 1"/>
          <p:cNvSpPr txBox="1">
            <a:spLocks/>
          </p:cNvSpPr>
          <p:nvPr/>
        </p:nvSpPr>
        <p:spPr>
          <a:xfrm>
            <a:off x="6508845" y="3761847"/>
            <a:ext cx="1914889" cy="514483"/>
          </a:xfrm>
          <a:prstGeom prst="rect">
            <a:avLst/>
          </a:prstGeom>
        </p:spPr>
        <p:txBody>
          <a:bodyPr>
            <a:normAutofit fontScale="92500"/>
          </a:bodyPr>
          <a:lstStyle/>
          <a:p>
            <a:pPr marR="0" lvl="0" indent="0" defTabSz="527975" fontAlgn="auto">
              <a:lnSpc>
                <a:spcPct val="100000"/>
              </a:lnSpc>
              <a:spcBef>
                <a:spcPct val="0"/>
              </a:spcBef>
              <a:spcAft>
                <a:spcPts val="0"/>
              </a:spcAft>
              <a:buClrTx/>
              <a:buSzTx/>
              <a:buFontTx/>
              <a:buNone/>
              <a:tabLst/>
              <a:defRPr/>
            </a:pPr>
            <a:r>
              <a:rPr lang="en-US" sz="2400" dirty="0">
                <a:ln w="3175" cmpd="sng">
                  <a:noFill/>
                </a:ln>
                <a:ea typeface="+mj-ea"/>
                <a:cs typeface="+mj-cs"/>
              </a:rPr>
              <a:t>Alternate Keys</a:t>
            </a:r>
          </a:p>
        </p:txBody>
      </p:sp>
      <p:cxnSp>
        <p:nvCxnSpPr>
          <p:cNvPr id="17" name="Straight Arrow Connector 16"/>
          <p:cNvCxnSpPr>
            <a:stCxn id="15" idx="2"/>
          </p:cNvCxnSpPr>
          <p:nvPr/>
        </p:nvCxnSpPr>
        <p:spPr>
          <a:xfrm>
            <a:off x="7466290" y="4276330"/>
            <a:ext cx="751987" cy="52287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cxnSpLocks/>
            <a:stCxn id="12" idx="0"/>
          </p:cNvCxnSpPr>
          <p:nvPr/>
        </p:nvCxnSpPr>
        <p:spPr>
          <a:xfrm flipV="1">
            <a:off x="5968477" y="5396765"/>
            <a:ext cx="2121638" cy="62241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6" name="Content Placeholder 6"/>
          <p:cNvGraphicFramePr>
            <a:graphicFrameLocks/>
          </p:cNvGraphicFramePr>
          <p:nvPr>
            <p:extLst>
              <p:ext uri="{D42A27DB-BD31-4B8C-83A1-F6EECF244321}">
                <p14:modId xmlns:p14="http://schemas.microsoft.com/office/powerpoint/2010/main" val="2129300286"/>
              </p:ext>
            </p:extLst>
          </p:nvPr>
        </p:nvGraphicFramePr>
        <p:xfrm>
          <a:off x="2370783" y="4808997"/>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sp>
        <p:nvSpPr>
          <p:cNvPr id="3" name="Footer Placeholder 2">
            <a:extLst>
              <a:ext uri="{FF2B5EF4-FFF2-40B4-BE49-F238E27FC236}">
                <a16:creationId xmlns:a16="http://schemas.microsoft.com/office/drawing/2014/main" id="{F19921D2-FA9C-C346-9555-551A952FE33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0155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Composite Primary Key - combination of more than one attribute of the relation which uniquely identifies the tuple</a:t>
            </a:r>
          </a:p>
          <a:p>
            <a:endParaRPr lang="en-US" dirty="0"/>
          </a:p>
        </p:txBody>
      </p:sp>
      <p:sp>
        <p:nvSpPr>
          <p:cNvPr id="4" name="Title 3"/>
          <p:cNvSpPr>
            <a:spLocks noGrp="1"/>
          </p:cNvSpPr>
          <p:nvPr>
            <p:ph type="title"/>
          </p:nvPr>
        </p:nvSpPr>
        <p:spPr/>
        <p:txBody>
          <a:bodyPr>
            <a:normAutofit fontScale="90000"/>
          </a:bodyPr>
          <a:lstStyle/>
          <a:p>
            <a:r>
              <a:rPr lang="en-US" dirty="0"/>
              <a:t>COMPOSITE PRIMARY KEY </a:t>
            </a:r>
          </a:p>
        </p:txBody>
      </p:sp>
      <p:sp>
        <p:nvSpPr>
          <p:cNvPr id="2" name="Slide Number Placeholder 1">
            <a:extLst>
              <a:ext uri="{FF2B5EF4-FFF2-40B4-BE49-F238E27FC236}">
                <a16:creationId xmlns:a16="http://schemas.microsoft.com/office/drawing/2014/main" id="{BD8D7D40-17DC-2648-92C3-5A864367BA3A}"/>
              </a:ext>
            </a:extLst>
          </p:cNvPr>
          <p:cNvSpPr>
            <a:spLocks noGrp="1"/>
          </p:cNvSpPr>
          <p:nvPr>
            <p:ph type="sldNum" sz="quarter" idx="4"/>
          </p:nvPr>
        </p:nvSpPr>
        <p:spPr/>
        <p:txBody>
          <a:bodyPr/>
          <a:lstStyle/>
          <a:p>
            <a:fld id="{6A7BD299-4115-435C-9390-0BF281B3F2C8}" type="slidenum">
              <a:rPr lang="en-US" smtClean="0"/>
              <a:pPr/>
              <a:t>18</a:t>
            </a:fld>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1658891461"/>
              </p:ext>
            </p:extLst>
          </p:nvPr>
        </p:nvGraphicFramePr>
        <p:xfrm>
          <a:off x="1415363" y="3552927"/>
          <a:ext cx="4393464" cy="822960"/>
        </p:xfrm>
        <a:graphic>
          <a:graphicData uri="http://schemas.openxmlformats.org/drawingml/2006/table">
            <a:tbl>
              <a:tblPr firstRow="1" bandRow="1">
                <a:tableStyleId>{5C22544A-7EE6-4342-B048-85BDC9FD1C3A}</a:tableStyleId>
              </a:tblPr>
              <a:tblGrid>
                <a:gridCol w="1568789">
                  <a:extLst>
                    <a:ext uri="{9D8B030D-6E8A-4147-A177-3AD203B41FA5}">
                      <a16:colId xmlns:a16="http://schemas.microsoft.com/office/drawing/2014/main" val="20000"/>
                    </a:ext>
                  </a:extLst>
                </a:gridCol>
                <a:gridCol w="1589072">
                  <a:extLst>
                    <a:ext uri="{9D8B030D-6E8A-4147-A177-3AD203B41FA5}">
                      <a16:colId xmlns:a16="http://schemas.microsoft.com/office/drawing/2014/main" val="20001"/>
                    </a:ext>
                  </a:extLst>
                </a:gridCol>
                <a:gridCol w="1235603">
                  <a:extLst>
                    <a:ext uri="{9D8B030D-6E8A-4147-A177-3AD203B41FA5}">
                      <a16:colId xmlns:a16="http://schemas.microsoft.com/office/drawing/2014/main" val="20002"/>
                    </a:ext>
                  </a:extLst>
                </a:gridCol>
              </a:tblGrid>
              <a:tr h="664275">
                <a:tc>
                  <a:txBody>
                    <a:bodyPr/>
                    <a:lstStyle/>
                    <a:p>
                      <a:r>
                        <a:rPr lang="en-US" sz="2400" u="sng" dirty="0">
                          <a:latin typeface="+mn-lt"/>
                        </a:rPr>
                        <a:t>Student Id</a:t>
                      </a:r>
                    </a:p>
                  </a:txBody>
                  <a:tcPr marL="130442" marR="130442" anchor="ctr"/>
                </a:tc>
                <a:tc>
                  <a:txBody>
                    <a:bodyPr/>
                    <a:lstStyle/>
                    <a:p>
                      <a:r>
                        <a:rPr lang="en-US" sz="2400" u="sng" dirty="0">
                          <a:latin typeface="+mn-lt"/>
                        </a:rPr>
                        <a:t>Subject ID</a:t>
                      </a:r>
                    </a:p>
                  </a:txBody>
                  <a:tcPr marL="130442" marR="130442" anchor="ctr"/>
                </a:tc>
                <a:tc>
                  <a:txBody>
                    <a:bodyPr/>
                    <a:lstStyle/>
                    <a:p>
                      <a:r>
                        <a:rPr lang="en-US" sz="2400" dirty="0">
                          <a:latin typeface="+mn-lt"/>
                        </a:rPr>
                        <a:t>Marks</a:t>
                      </a:r>
                    </a:p>
                  </a:txBody>
                  <a:tcPr marL="130442" marR="130442" anchor="ctr"/>
                </a:tc>
                <a:extLst>
                  <a:ext uri="{0D108BD9-81ED-4DB2-BD59-A6C34878D82A}">
                    <a16:rowId xmlns:a16="http://schemas.microsoft.com/office/drawing/2014/main" val="10000"/>
                  </a:ext>
                </a:extLst>
              </a:tr>
            </a:tbl>
          </a:graphicData>
        </a:graphic>
      </p:graphicFrame>
      <p:sp>
        <p:nvSpPr>
          <p:cNvPr id="7" name="Title 1"/>
          <p:cNvSpPr txBox="1">
            <a:spLocks/>
          </p:cNvSpPr>
          <p:nvPr/>
        </p:nvSpPr>
        <p:spPr>
          <a:xfrm>
            <a:off x="2212379" y="2953436"/>
            <a:ext cx="2868011" cy="48256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000" dirty="0">
                <a:ln w="3175" cmpd="sng">
                  <a:noFill/>
                </a:ln>
                <a:ea typeface="+mj-ea"/>
                <a:cs typeface="+mj-cs"/>
              </a:rPr>
              <a:t>Student Marks Table</a:t>
            </a:r>
            <a:endParaRPr kumimoji="0" lang="en-US" sz="2000" b="0" i="0" u="none" strike="noStrike" kern="1200" cap="none" spc="0" normalizeH="0" noProof="0" dirty="0">
              <a:ln w="3175" cmpd="sng">
                <a:noFill/>
              </a:ln>
              <a:solidFill>
                <a:schemeClr val="tx1"/>
              </a:solidFill>
              <a:effectLst/>
              <a:uLnTx/>
              <a:uFillTx/>
              <a:ea typeface="+mj-ea"/>
              <a:cs typeface="+mj-cs"/>
            </a:endParaRPr>
          </a:p>
        </p:txBody>
      </p:sp>
      <p:cxnSp>
        <p:nvCxnSpPr>
          <p:cNvPr id="8" name="Straight Arrow Connector 7"/>
          <p:cNvCxnSpPr>
            <a:stCxn id="9" idx="0"/>
          </p:cNvCxnSpPr>
          <p:nvPr/>
        </p:nvCxnSpPr>
        <p:spPr>
          <a:xfrm flipH="1" flipV="1">
            <a:off x="2299992" y="4187963"/>
            <a:ext cx="551608" cy="1092488"/>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itle 1"/>
          <p:cNvSpPr txBox="1">
            <a:spLocks/>
          </p:cNvSpPr>
          <p:nvPr/>
        </p:nvSpPr>
        <p:spPr>
          <a:xfrm>
            <a:off x="1257858" y="5280451"/>
            <a:ext cx="3187483" cy="527141"/>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dirty="0">
                <a:ln w="3175" cmpd="sng">
                  <a:noFill/>
                </a:ln>
                <a:solidFill>
                  <a:schemeClr val="tx1"/>
                </a:solidFill>
                <a:effectLst/>
                <a:uLnTx/>
                <a:uFillTx/>
                <a:ea typeface="+mj-ea"/>
                <a:cs typeface="+mj-cs"/>
              </a:rPr>
              <a:t>Composite primary key</a:t>
            </a:r>
            <a:endParaRPr kumimoji="0" lang="en-US" sz="2800" b="0" i="0" u="none" strike="noStrike" kern="1200" cap="none" spc="0" normalizeH="0" baseline="0" noProof="0" dirty="0">
              <a:ln w="3175" cmpd="sng">
                <a:noFill/>
              </a:ln>
              <a:solidFill>
                <a:schemeClr val="tx1"/>
              </a:solidFill>
              <a:effectLst/>
              <a:uLnTx/>
              <a:uFillTx/>
              <a:ea typeface="+mj-ea"/>
              <a:cs typeface="+mj-cs"/>
            </a:endParaRPr>
          </a:p>
        </p:txBody>
      </p:sp>
      <p:cxnSp>
        <p:nvCxnSpPr>
          <p:cNvPr id="10" name="Straight Arrow Connector 9"/>
          <p:cNvCxnSpPr>
            <a:stCxn id="9" idx="0"/>
          </p:cNvCxnSpPr>
          <p:nvPr/>
        </p:nvCxnSpPr>
        <p:spPr>
          <a:xfrm flipV="1">
            <a:off x="2851600" y="4255302"/>
            <a:ext cx="1084604" cy="1025149"/>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 name="Content Placeholder 6"/>
          <p:cNvGraphicFramePr>
            <a:graphicFrameLocks/>
          </p:cNvGraphicFramePr>
          <p:nvPr>
            <p:extLst>
              <p:ext uri="{D42A27DB-BD31-4B8C-83A1-F6EECF244321}">
                <p14:modId xmlns:p14="http://schemas.microsoft.com/office/powerpoint/2010/main" val="4127507028"/>
              </p:ext>
            </p:extLst>
          </p:nvPr>
        </p:nvGraphicFramePr>
        <p:xfrm>
          <a:off x="6554763" y="3499914"/>
          <a:ext cx="4393464" cy="2995855"/>
        </p:xfrm>
        <a:graphic>
          <a:graphicData uri="http://schemas.openxmlformats.org/drawingml/2006/table">
            <a:tbl>
              <a:tblPr firstRow="1" bandRow="1">
                <a:tableStyleId>{5C22544A-7EE6-4342-B048-85BDC9FD1C3A}</a:tableStyleId>
              </a:tblPr>
              <a:tblGrid>
                <a:gridCol w="1464488">
                  <a:extLst>
                    <a:ext uri="{9D8B030D-6E8A-4147-A177-3AD203B41FA5}">
                      <a16:colId xmlns:a16="http://schemas.microsoft.com/office/drawing/2014/main" val="20000"/>
                    </a:ext>
                  </a:extLst>
                </a:gridCol>
                <a:gridCol w="1464488">
                  <a:extLst>
                    <a:ext uri="{9D8B030D-6E8A-4147-A177-3AD203B41FA5}">
                      <a16:colId xmlns:a16="http://schemas.microsoft.com/office/drawing/2014/main" val="20001"/>
                    </a:ext>
                  </a:extLst>
                </a:gridCol>
                <a:gridCol w="1464488">
                  <a:extLst>
                    <a:ext uri="{9D8B030D-6E8A-4147-A177-3AD203B41FA5}">
                      <a16:colId xmlns:a16="http://schemas.microsoft.com/office/drawing/2014/main" val="20002"/>
                    </a:ext>
                  </a:extLst>
                </a:gridCol>
              </a:tblGrid>
              <a:tr h="664275">
                <a:tc>
                  <a:txBody>
                    <a:bodyPr/>
                    <a:lstStyle/>
                    <a:p>
                      <a:r>
                        <a:rPr lang="en-US" sz="2400" u="sng" dirty="0">
                          <a:latin typeface="+mn-lt"/>
                        </a:rPr>
                        <a:t>Student Id</a:t>
                      </a:r>
                    </a:p>
                  </a:txBody>
                  <a:tcPr marL="130442" marR="130442" marT="0" marB="0" anchor="ctr"/>
                </a:tc>
                <a:tc>
                  <a:txBody>
                    <a:bodyPr/>
                    <a:lstStyle/>
                    <a:p>
                      <a:r>
                        <a:rPr lang="en-US" sz="2400" u="sng" dirty="0">
                          <a:latin typeface="+mn-lt"/>
                        </a:rPr>
                        <a:t>Subject ID</a:t>
                      </a:r>
                    </a:p>
                  </a:txBody>
                  <a:tcPr marL="130442" marR="130442" marT="0" marB="0" anchor="ctr"/>
                </a:tc>
                <a:tc>
                  <a:txBody>
                    <a:bodyPr/>
                    <a:lstStyle/>
                    <a:p>
                      <a:r>
                        <a:rPr lang="en-US" sz="2400" dirty="0">
                          <a:latin typeface="+mn-lt"/>
                        </a:rPr>
                        <a:t>Marks</a:t>
                      </a:r>
                    </a:p>
                  </a:txBody>
                  <a:tcPr marL="130442" marR="130442" marT="0" marB="0" anchor="ctr"/>
                </a:tc>
                <a:extLst>
                  <a:ext uri="{0D108BD9-81ED-4DB2-BD59-A6C34878D82A}">
                    <a16:rowId xmlns:a16="http://schemas.microsoft.com/office/drawing/2014/main" val="10000"/>
                  </a:ext>
                </a:extLst>
              </a:tr>
              <a:tr h="452867">
                <a:tc>
                  <a:txBody>
                    <a:bodyPr/>
                    <a:lstStyle/>
                    <a:p>
                      <a:r>
                        <a:rPr lang="en-US" sz="2400" b="1" u="none" kern="100" spc="0" dirty="0">
                          <a:solidFill>
                            <a:srgbClr val="3366FF"/>
                          </a:solidFill>
                          <a:latin typeface="+mn-lt"/>
                        </a:rPr>
                        <a:t>S1001</a:t>
                      </a:r>
                    </a:p>
                  </a:txBody>
                  <a:tcPr marL="130442" marR="130442" marT="0" marB="0" anchor="ctr"/>
                </a:tc>
                <a:tc>
                  <a:txBody>
                    <a:bodyPr/>
                    <a:lstStyle/>
                    <a:p>
                      <a:r>
                        <a:rPr lang="en-US" sz="2400" u="none" kern="100" spc="0" dirty="0">
                          <a:solidFill>
                            <a:schemeClr val="accent6"/>
                          </a:solidFill>
                          <a:latin typeface="+mn-lt"/>
                        </a:rPr>
                        <a:t>S100</a:t>
                      </a:r>
                    </a:p>
                  </a:txBody>
                  <a:tcPr marL="130442" marR="130442" marT="0" marB="0" anchor="ctr"/>
                </a:tc>
                <a:tc>
                  <a:txBody>
                    <a:bodyPr/>
                    <a:lstStyle/>
                    <a:p>
                      <a:r>
                        <a:rPr lang="en-US" sz="2400" kern="100" spc="0" dirty="0">
                          <a:latin typeface="+mn-lt"/>
                        </a:rPr>
                        <a:t>87</a:t>
                      </a:r>
                    </a:p>
                  </a:txBody>
                  <a:tcPr marL="130442" marR="130442" marT="0" marB="0" anchor="ctr"/>
                </a:tc>
                <a:extLst>
                  <a:ext uri="{0D108BD9-81ED-4DB2-BD59-A6C34878D82A}">
                    <a16:rowId xmlns:a16="http://schemas.microsoft.com/office/drawing/2014/main" val="10001"/>
                  </a:ext>
                </a:extLst>
              </a:tr>
              <a:tr h="452867">
                <a:tc>
                  <a:txBody>
                    <a:bodyPr/>
                    <a:lstStyle/>
                    <a:p>
                      <a:r>
                        <a:rPr lang="en-US" sz="2400" b="1" u="none" kern="100" spc="0" dirty="0">
                          <a:solidFill>
                            <a:srgbClr val="3366FF"/>
                          </a:solidFill>
                          <a:latin typeface="+mn-lt"/>
                        </a:rPr>
                        <a:t>S1001</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65</a:t>
                      </a:r>
                    </a:p>
                  </a:txBody>
                  <a:tcPr marL="130442" marR="130442" marT="0" marB="0" anchor="ctr"/>
                </a:tc>
                <a:extLst>
                  <a:ext uri="{0D108BD9-81ED-4DB2-BD59-A6C34878D82A}">
                    <a16:rowId xmlns:a16="http://schemas.microsoft.com/office/drawing/2014/main" val="10002"/>
                  </a:ext>
                </a:extLst>
              </a:tr>
              <a:tr h="452867">
                <a:tc>
                  <a:txBody>
                    <a:bodyPr/>
                    <a:lstStyle/>
                    <a:p>
                      <a:r>
                        <a:rPr lang="en-US" sz="2400" b="1" u="none" kern="100" spc="0" dirty="0">
                          <a:latin typeface="+mn-lt"/>
                        </a:rPr>
                        <a:t>S1002</a:t>
                      </a:r>
                    </a:p>
                  </a:txBody>
                  <a:tcPr marL="130442" marR="130442" marT="0" marB="0" anchor="ctr"/>
                </a:tc>
                <a:tc>
                  <a:txBody>
                    <a:bodyPr/>
                    <a:lstStyle/>
                    <a:p>
                      <a:r>
                        <a:rPr lang="en-US" sz="2400" u="none" kern="100" spc="0" dirty="0">
                          <a:solidFill>
                            <a:srgbClr val="A65E06"/>
                          </a:solidFill>
                          <a:latin typeface="+mn-lt"/>
                        </a:rPr>
                        <a:t>S100</a:t>
                      </a:r>
                    </a:p>
                  </a:txBody>
                  <a:tcPr marL="130442" marR="130442" marT="0" marB="0" anchor="ctr"/>
                </a:tc>
                <a:tc>
                  <a:txBody>
                    <a:bodyPr/>
                    <a:lstStyle/>
                    <a:p>
                      <a:r>
                        <a:rPr lang="en-US" sz="2400" kern="100" spc="0" dirty="0">
                          <a:latin typeface="+mn-lt"/>
                        </a:rPr>
                        <a:t>45</a:t>
                      </a:r>
                    </a:p>
                  </a:txBody>
                  <a:tcPr marL="130442" marR="130442" marT="0" marB="0" anchor="ctr"/>
                </a:tc>
                <a:extLst>
                  <a:ext uri="{0D108BD9-81ED-4DB2-BD59-A6C34878D82A}">
                    <a16:rowId xmlns:a16="http://schemas.microsoft.com/office/drawing/2014/main" val="10003"/>
                  </a:ext>
                </a:extLst>
              </a:tr>
              <a:tr h="452867">
                <a:tc>
                  <a:txBody>
                    <a:bodyPr/>
                    <a:lstStyle/>
                    <a:p>
                      <a:r>
                        <a:rPr lang="en-US" sz="2400" b="1" u="none" kern="100" spc="0" dirty="0">
                          <a:latin typeface="+mn-lt"/>
                        </a:rPr>
                        <a:t>S1002</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74</a:t>
                      </a:r>
                    </a:p>
                  </a:txBody>
                  <a:tcPr marL="130442" marR="130442" marT="0" marB="0" anchor="ctr"/>
                </a:tc>
                <a:extLst>
                  <a:ext uri="{0D108BD9-81ED-4DB2-BD59-A6C34878D82A}">
                    <a16:rowId xmlns:a16="http://schemas.microsoft.com/office/drawing/2014/main" val="10004"/>
                  </a:ext>
                </a:extLst>
              </a:tr>
              <a:tr h="452867">
                <a:tc>
                  <a:txBody>
                    <a:bodyPr/>
                    <a:lstStyle/>
                    <a:p>
                      <a:r>
                        <a:rPr lang="en-US" sz="2400" b="1" u="none" kern="100" spc="0" dirty="0">
                          <a:latin typeface="+mn-lt"/>
                        </a:rPr>
                        <a:t>S1003</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64</a:t>
                      </a:r>
                    </a:p>
                  </a:txBody>
                  <a:tcPr marL="130442" marR="130442" marT="0" marB="0" anchor="ctr"/>
                </a:tc>
                <a:extLst>
                  <a:ext uri="{0D108BD9-81ED-4DB2-BD59-A6C34878D82A}">
                    <a16:rowId xmlns:a16="http://schemas.microsoft.com/office/drawing/2014/main" val="10005"/>
                  </a:ext>
                </a:extLst>
              </a:tr>
            </a:tbl>
          </a:graphicData>
        </a:graphic>
      </p:graphicFrame>
      <p:sp>
        <p:nvSpPr>
          <p:cNvPr id="12" name="Title 1"/>
          <p:cNvSpPr txBox="1">
            <a:spLocks/>
          </p:cNvSpPr>
          <p:nvPr/>
        </p:nvSpPr>
        <p:spPr>
          <a:xfrm>
            <a:off x="6705368" y="2956444"/>
            <a:ext cx="4277238" cy="482567"/>
          </a:xfrm>
          <a:prstGeom prst="rect">
            <a:avLst/>
          </a:prstGeom>
        </p:spPr>
        <p:txBody>
          <a:bodyPr>
            <a:no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000" dirty="0">
                <a:ln w="3175" cmpd="sng">
                  <a:noFill/>
                </a:ln>
                <a:ea typeface="+mj-ea"/>
                <a:cs typeface="+mj-cs"/>
              </a:rPr>
              <a:t>Student Marks Table </a:t>
            </a:r>
            <a:r>
              <a:rPr lang="mr-IN" sz="2000" dirty="0">
                <a:ln w="3175" cmpd="sng">
                  <a:noFill/>
                </a:ln>
                <a:ea typeface="+mj-ea"/>
                <a:cs typeface="+mj-cs"/>
              </a:rPr>
              <a:t>–</a:t>
            </a:r>
            <a:r>
              <a:rPr lang="en-US" sz="2000" dirty="0">
                <a:ln w="3175" cmpd="sng">
                  <a:noFill/>
                </a:ln>
                <a:ea typeface="+mj-ea"/>
                <a:cs typeface="+mj-cs"/>
              </a:rPr>
              <a:t> Sample Data</a:t>
            </a:r>
            <a:endParaRPr kumimoji="0" lang="en-US" sz="2000" b="0" i="0" u="none" strike="noStrike" kern="1200" cap="none" spc="0" normalizeH="0" noProof="0" dirty="0">
              <a:ln w="3175" cmpd="sng">
                <a:noFill/>
              </a:ln>
              <a:solidFill>
                <a:schemeClr val="tx1"/>
              </a:solidFill>
              <a:effectLst/>
              <a:uLnTx/>
              <a:uFillTx/>
              <a:ea typeface="+mj-ea"/>
              <a:cs typeface="+mj-cs"/>
            </a:endParaRPr>
          </a:p>
        </p:txBody>
      </p:sp>
      <p:sp>
        <p:nvSpPr>
          <p:cNvPr id="3" name="Footer Placeholder 2">
            <a:extLst>
              <a:ext uri="{FF2B5EF4-FFF2-40B4-BE49-F238E27FC236}">
                <a16:creationId xmlns:a16="http://schemas.microsoft.com/office/drawing/2014/main" id="{D9C26856-7DDD-824A-BB17-BD6F22582E2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21347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A set of attribute (s) whose values are required to match values of a column in the same or another table</a:t>
            </a:r>
          </a:p>
          <a:p>
            <a:r>
              <a:rPr lang="en-US" dirty="0"/>
              <a:t>Foreign Key of a table (child table) should be the unique key in the parent table</a:t>
            </a:r>
          </a:p>
          <a:p>
            <a:r>
              <a:rPr lang="en-US" dirty="0"/>
              <a:t>In the child table, FK need not have to be unique and they can also be null</a:t>
            </a:r>
          </a:p>
          <a:p>
            <a:r>
              <a:rPr lang="en-US" dirty="0"/>
              <a:t>FK establishes relationships between the relational tables</a:t>
            </a:r>
          </a:p>
          <a:p>
            <a:endParaRPr lang="en-US" dirty="0"/>
          </a:p>
        </p:txBody>
      </p:sp>
      <p:sp>
        <p:nvSpPr>
          <p:cNvPr id="4" name="Title 3"/>
          <p:cNvSpPr>
            <a:spLocks noGrp="1"/>
          </p:cNvSpPr>
          <p:nvPr>
            <p:ph type="title"/>
          </p:nvPr>
        </p:nvSpPr>
        <p:spPr/>
        <p:txBody>
          <a:bodyPr>
            <a:normAutofit fontScale="90000"/>
          </a:bodyPr>
          <a:lstStyle/>
          <a:p>
            <a:r>
              <a:rPr lang="en-US" dirty="0"/>
              <a:t>FOREIGN KEY </a:t>
            </a:r>
          </a:p>
        </p:txBody>
      </p:sp>
      <p:sp>
        <p:nvSpPr>
          <p:cNvPr id="2" name="Slide Number Placeholder 1">
            <a:extLst>
              <a:ext uri="{FF2B5EF4-FFF2-40B4-BE49-F238E27FC236}">
                <a16:creationId xmlns:a16="http://schemas.microsoft.com/office/drawing/2014/main" id="{41DE85C3-498C-3E46-AD57-77774D7379EE}"/>
              </a:ext>
            </a:extLst>
          </p:cNvPr>
          <p:cNvSpPr>
            <a:spLocks noGrp="1"/>
          </p:cNvSpPr>
          <p:nvPr>
            <p:ph type="sldNum" sz="quarter" idx="4"/>
          </p:nvPr>
        </p:nvSpPr>
        <p:spPr/>
        <p:txBody>
          <a:bodyPr/>
          <a:lstStyle/>
          <a:p>
            <a:fld id="{6A7BD299-4115-435C-9390-0BF281B3F2C8}" type="slidenum">
              <a:rPr lang="en-US" smtClean="0"/>
              <a:pPr/>
              <a:t>19</a:t>
            </a:fld>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2655689484"/>
              </p:ext>
            </p:extLst>
          </p:nvPr>
        </p:nvGraphicFramePr>
        <p:xfrm>
          <a:off x="3645791" y="5879058"/>
          <a:ext cx="3517381" cy="822960"/>
        </p:xfrm>
        <a:graphic>
          <a:graphicData uri="http://schemas.openxmlformats.org/drawingml/2006/table">
            <a:tbl>
              <a:tblPr firstRow="1" bandRow="1">
                <a:tableStyleId>{5C22544A-7EE6-4342-B048-85BDC9FD1C3A}</a:tableStyleId>
              </a:tblPr>
              <a:tblGrid>
                <a:gridCol w="1513422">
                  <a:extLst>
                    <a:ext uri="{9D8B030D-6E8A-4147-A177-3AD203B41FA5}">
                      <a16:colId xmlns:a16="http://schemas.microsoft.com/office/drawing/2014/main" val="20000"/>
                    </a:ext>
                  </a:extLst>
                </a:gridCol>
                <a:gridCol w="2003959">
                  <a:extLst>
                    <a:ext uri="{9D8B030D-6E8A-4147-A177-3AD203B41FA5}">
                      <a16:colId xmlns:a16="http://schemas.microsoft.com/office/drawing/2014/main" val="20001"/>
                    </a:ext>
                  </a:extLst>
                </a:gridCol>
              </a:tblGrid>
              <a:tr h="541646">
                <a:tc>
                  <a:txBody>
                    <a:bodyPr/>
                    <a:lstStyle/>
                    <a:p>
                      <a:r>
                        <a:rPr lang="en-US" sz="2400" u="sng" dirty="0">
                          <a:latin typeface="+mn-lt"/>
                        </a:rPr>
                        <a:t>Branch Id</a:t>
                      </a:r>
                    </a:p>
                  </a:txBody>
                  <a:tcPr marL="130442" marR="130442" anchor="ctr"/>
                </a:tc>
                <a:tc>
                  <a:txBody>
                    <a:bodyPr/>
                    <a:lstStyle/>
                    <a:p>
                      <a:r>
                        <a:rPr lang="en-US" sz="2400" dirty="0">
                          <a:latin typeface="+mn-lt"/>
                        </a:rPr>
                        <a:t>Branch Name</a:t>
                      </a:r>
                    </a:p>
                  </a:txBody>
                  <a:tcPr marL="130442" marR="130442" anchor="ctr"/>
                </a:tc>
                <a:extLst>
                  <a:ext uri="{0D108BD9-81ED-4DB2-BD59-A6C34878D82A}">
                    <a16:rowId xmlns:a16="http://schemas.microsoft.com/office/drawing/2014/main" val="10000"/>
                  </a:ext>
                </a:extLst>
              </a:tr>
            </a:tbl>
          </a:graphicData>
        </a:graphic>
      </p:graphicFrame>
      <p:sp>
        <p:nvSpPr>
          <p:cNvPr id="7" name="Title 1"/>
          <p:cNvSpPr txBox="1">
            <a:spLocks/>
          </p:cNvSpPr>
          <p:nvPr/>
        </p:nvSpPr>
        <p:spPr>
          <a:xfrm>
            <a:off x="521475" y="5945937"/>
            <a:ext cx="3296170" cy="407888"/>
          </a:xfrm>
          <a:prstGeom prst="rect">
            <a:avLst/>
          </a:prstGeom>
        </p:spPr>
        <p:txBody>
          <a:bodyPr>
            <a:normAutofit fontScale="85000" lnSpcReduction="10000"/>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dirty="0">
                <a:ln w="3175" cmpd="sng">
                  <a:noFill/>
                </a:ln>
                <a:latin typeface="Helvetica LT Std Cond Light" pitchFamily="34" charset="0"/>
                <a:ea typeface="+mj-ea"/>
                <a:cs typeface="+mj-cs"/>
              </a:rPr>
              <a:t>Branch Table(Parent Table)</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latin typeface="Helvetica LT Std Cond Light" pitchFamily="34" charset="0"/>
              <a:ea typeface="+mj-ea"/>
              <a:cs typeface="+mj-cs"/>
            </a:endParaRPr>
          </a:p>
        </p:txBody>
      </p:sp>
      <p:sp>
        <p:nvSpPr>
          <p:cNvPr id="9" name="Title 1"/>
          <p:cNvSpPr txBox="1">
            <a:spLocks/>
          </p:cNvSpPr>
          <p:nvPr/>
        </p:nvSpPr>
        <p:spPr>
          <a:xfrm>
            <a:off x="7681325" y="5653830"/>
            <a:ext cx="1844405" cy="471219"/>
          </a:xfrm>
          <a:prstGeom prst="rect">
            <a:avLst/>
          </a:prstGeom>
        </p:spPr>
        <p:txBody>
          <a:bodyPr>
            <a:normAutofit/>
          </a:bodyPr>
          <a:lstStyle/>
          <a:p>
            <a:pPr algn="ctr" defTabSz="527975">
              <a:spcBef>
                <a:spcPct val="0"/>
              </a:spcBef>
              <a:defRPr/>
            </a:pPr>
            <a:r>
              <a:rPr lang="en-US" sz="2400" dirty="0">
                <a:ln w="3175" cmpd="sng">
                  <a:noFill/>
                </a:ln>
                <a:latin typeface="Helvetica LT Std Cond Light" pitchFamily="34" charset="0"/>
                <a:ea typeface="+mj-ea"/>
                <a:cs typeface="+mj-cs"/>
              </a:rPr>
              <a:t>Foreign Key</a:t>
            </a:r>
          </a:p>
        </p:txBody>
      </p:sp>
      <p:cxnSp>
        <p:nvCxnSpPr>
          <p:cNvPr id="10" name="Straight Connector 9"/>
          <p:cNvCxnSpPr/>
          <p:nvPr/>
        </p:nvCxnSpPr>
        <p:spPr>
          <a:xfrm flipH="1">
            <a:off x="4637316" y="5097982"/>
            <a:ext cx="2796489" cy="724568"/>
          </a:xfrm>
          <a:prstGeom prst="line">
            <a:avLst/>
          </a:prstGeom>
          <a:ln w="28575" cap="flat" cmpd="sng" algn="ctr">
            <a:solidFill>
              <a:schemeClr val="accent5"/>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 name="Content Placeholder 6"/>
          <p:cNvGraphicFramePr>
            <a:graphicFrameLocks/>
          </p:cNvGraphicFramePr>
          <p:nvPr>
            <p:extLst>
              <p:ext uri="{D42A27DB-BD31-4B8C-83A1-F6EECF244321}">
                <p14:modId xmlns:p14="http://schemas.microsoft.com/office/powerpoint/2010/main" val="2596616912"/>
              </p:ext>
            </p:extLst>
          </p:nvPr>
        </p:nvGraphicFramePr>
        <p:xfrm>
          <a:off x="804764" y="4400443"/>
          <a:ext cx="7847960" cy="822960"/>
        </p:xfrm>
        <a:graphic>
          <a:graphicData uri="http://schemas.openxmlformats.org/drawingml/2006/table">
            <a:tbl>
              <a:tblPr firstRow="1" bandRow="1">
                <a:tableStyleId>{5C22544A-7EE6-4342-B048-85BDC9FD1C3A}</a:tableStyleId>
              </a:tblPr>
              <a:tblGrid>
                <a:gridCol w="1737949">
                  <a:extLst>
                    <a:ext uri="{9D8B030D-6E8A-4147-A177-3AD203B41FA5}">
                      <a16:colId xmlns:a16="http://schemas.microsoft.com/office/drawing/2014/main" val="20000"/>
                    </a:ext>
                  </a:extLst>
                </a:gridCol>
                <a:gridCol w="1435599">
                  <a:extLst>
                    <a:ext uri="{9D8B030D-6E8A-4147-A177-3AD203B41FA5}">
                      <a16:colId xmlns:a16="http://schemas.microsoft.com/office/drawing/2014/main" val="20001"/>
                    </a:ext>
                  </a:extLst>
                </a:gridCol>
                <a:gridCol w="1295428">
                  <a:extLst>
                    <a:ext uri="{9D8B030D-6E8A-4147-A177-3AD203B41FA5}">
                      <a16:colId xmlns:a16="http://schemas.microsoft.com/office/drawing/2014/main" val="20002"/>
                    </a:ext>
                  </a:extLst>
                </a:gridCol>
                <a:gridCol w="1580360">
                  <a:extLst>
                    <a:ext uri="{9D8B030D-6E8A-4147-A177-3AD203B41FA5}">
                      <a16:colId xmlns:a16="http://schemas.microsoft.com/office/drawing/2014/main" val="20003"/>
                    </a:ext>
                  </a:extLst>
                </a:gridCol>
                <a:gridCol w="1798624">
                  <a:extLst>
                    <a:ext uri="{9D8B030D-6E8A-4147-A177-3AD203B41FA5}">
                      <a16:colId xmlns:a16="http://schemas.microsoft.com/office/drawing/2014/main" val="20004"/>
                    </a:ext>
                  </a:extLst>
                </a:gridCol>
              </a:tblGrid>
              <a:tr h="686306">
                <a:tc>
                  <a:txBody>
                    <a:bodyPr/>
                    <a:lstStyle/>
                    <a:p>
                      <a:r>
                        <a:rPr lang="en-US" sz="2400" u="sng" dirty="0">
                          <a:latin typeface="+mn-lt"/>
                        </a:rPr>
                        <a:t>Student Id</a:t>
                      </a:r>
                    </a:p>
                  </a:txBody>
                  <a:tcPr marL="130442" marR="130442" anchor="ctr"/>
                </a:tc>
                <a:tc>
                  <a:txBody>
                    <a:bodyPr/>
                    <a:lstStyle/>
                    <a:p>
                      <a:r>
                        <a:rPr lang="en-US" sz="2400" dirty="0">
                          <a:latin typeface="+mn-lt"/>
                        </a:rPr>
                        <a:t>Name</a:t>
                      </a:r>
                    </a:p>
                  </a:txBody>
                  <a:tcPr marL="130442" marR="130442" anchor="ctr"/>
                </a:tc>
                <a:tc>
                  <a:txBody>
                    <a:bodyPr/>
                    <a:lstStyle/>
                    <a:p>
                      <a:pPr marL="0" marR="0" indent="0" algn="l"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l"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r>
                        <a:rPr lang="en-US" sz="2400" dirty="0">
                          <a:latin typeface="+mn-lt"/>
                        </a:rPr>
                        <a:t>Branch Id</a:t>
                      </a:r>
                    </a:p>
                  </a:txBody>
                  <a:tcPr marL="130442" marR="130442" anchor="ctr"/>
                </a:tc>
                <a:extLst>
                  <a:ext uri="{0D108BD9-81ED-4DB2-BD59-A6C34878D82A}">
                    <a16:rowId xmlns:a16="http://schemas.microsoft.com/office/drawing/2014/main" val="10000"/>
                  </a:ext>
                </a:extLst>
              </a:tr>
            </a:tbl>
          </a:graphicData>
        </a:graphic>
      </p:graphicFrame>
      <p:sp>
        <p:nvSpPr>
          <p:cNvPr id="12" name="Title 1"/>
          <p:cNvSpPr txBox="1">
            <a:spLocks/>
          </p:cNvSpPr>
          <p:nvPr/>
        </p:nvSpPr>
        <p:spPr>
          <a:xfrm>
            <a:off x="-540179" y="3773880"/>
            <a:ext cx="5419478" cy="636225"/>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dirty="0">
                <a:ln w="3175" cmpd="sng">
                  <a:noFill/>
                </a:ln>
                <a:ea typeface="+mj-ea"/>
                <a:cs typeface="+mj-cs"/>
              </a:rPr>
              <a:t>Student Table(child Table)</a:t>
            </a:r>
            <a:endParaRPr kumimoji="0" lang="en-US" sz="2400" b="0" i="0" u="none" strike="noStrike" kern="1200" cap="none" spc="0" normalizeH="0" noProof="0" dirty="0">
              <a:ln w="3175" cmpd="sng">
                <a:noFill/>
              </a:ln>
              <a:solidFill>
                <a:schemeClr val="tx1"/>
              </a:solidFill>
              <a:effectLst/>
              <a:uLnTx/>
              <a:uFillTx/>
              <a:ea typeface="+mj-ea"/>
              <a:cs typeface="+mj-cs"/>
            </a:endParaRP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ea typeface="+mj-ea"/>
              <a:cs typeface="+mj-cs"/>
            </a:endParaRPr>
          </a:p>
        </p:txBody>
      </p:sp>
      <p:cxnSp>
        <p:nvCxnSpPr>
          <p:cNvPr id="17" name="Straight Arrow Connector 16"/>
          <p:cNvCxnSpPr>
            <a:stCxn id="9" idx="0"/>
          </p:cNvCxnSpPr>
          <p:nvPr/>
        </p:nvCxnSpPr>
        <p:spPr>
          <a:xfrm flipH="1" flipV="1">
            <a:off x="8068853" y="5154004"/>
            <a:ext cx="534675" cy="49982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id="{20263C42-0B64-2944-ADD2-EFAC6B88B31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67925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latin typeface="Arial Narrow" panose="020B0604020202020204" pitchFamily="34" charset="0"/>
                <a:cs typeface="Arial Narrow" panose="020B0604020202020204" pitchFamily="34" charset="0"/>
              </a:rPr>
              <a:t>Explain the need for database and DBMS</a:t>
            </a:r>
          </a:p>
          <a:p>
            <a:r>
              <a:rPr lang="en-US" dirty="0">
                <a:latin typeface="Arial Narrow" panose="020B0604020202020204" pitchFamily="34" charset="0"/>
                <a:cs typeface="Arial Narrow" panose="020B0604020202020204" pitchFamily="34" charset="0"/>
              </a:rPr>
              <a:t>List different </a:t>
            </a:r>
            <a:r>
              <a:rPr lang="en-US" dirty="0"/>
              <a:t>t</a:t>
            </a:r>
            <a:r>
              <a:rPr lang="en-US" dirty="0">
                <a:latin typeface="Arial Narrow" panose="020B0604020202020204" pitchFamily="34" charset="0"/>
                <a:cs typeface="Arial Narrow" panose="020B0604020202020204" pitchFamily="34" charset="0"/>
              </a:rPr>
              <a:t>ypes of data models</a:t>
            </a:r>
          </a:p>
          <a:p>
            <a:r>
              <a:rPr lang="en-US" dirty="0">
                <a:latin typeface="Arial Narrow" panose="020B0604020202020204" pitchFamily="34" charset="0"/>
                <a:cs typeface="Arial Narrow" panose="020B0604020202020204" pitchFamily="34" charset="0"/>
              </a:rPr>
              <a:t>Explain different types of schema</a:t>
            </a:r>
          </a:p>
          <a:p>
            <a:r>
              <a:rPr lang="en-US" dirty="0">
                <a:latin typeface="Arial Narrow" panose="020B0604020202020204" pitchFamily="34" charset="0"/>
                <a:cs typeface="Arial Narrow" panose="020B0604020202020204" pitchFamily="34" charset="0"/>
              </a:rPr>
              <a:t>Understand ER diagram</a:t>
            </a:r>
          </a:p>
          <a:p>
            <a:r>
              <a:rPr lang="en-US" dirty="0">
                <a:latin typeface="Arial Narrow" panose="020B0604020202020204" pitchFamily="34" charset="0"/>
                <a:cs typeface="Arial Narrow" panose="020B0604020202020204" pitchFamily="34" charset="0"/>
              </a:rPr>
              <a:t>Identify the need for normalization and explain different types of normal forms</a:t>
            </a:r>
          </a:p>
          <a:p>
            <a:r>
              <a:rPr lang="en-US" dirty="0"/>
              <a:t>Comprehend various SQL statements and their usage</a:t>
            </a:r>
            <a:endParaRPr lang="en-US" dirty="0">
              <a:latin typeface="Arial Narrow" panose="020B0604020202020204" pitchFamily="34" charset="0"/>
              <a:cs typeface="Arial Narrow" panose="020B0604020202020204" pitchFamily="34" charset="0"/>
            </a:endParaRPr>
          </a:p>
          <a:p>
            <a:endParaRPr lang="en-US" dirty="0">
              <a:latin typeface="Arial Narrow" panose="020B0604020202020204" pitchFamily="34" charset="0"/>
              <a:cs typeface="Arial Narrow" panose="020B0604020202020204" pitchFamily="34" charset="0"/>
            </a:endParaRPr>
          </a:p>
        </p:txBody>
      </p:sp>
      <p:sp>
        <p:nvSpPr>
          <p:cNvPr id="3" name="Title 2">
            <a:extLst>
              <a:ext uri="{FF2B5EF4-FFF2-40B4-BE49-F238E27FC236}">
                <a16:creationId xmlns:a16="http://schemas.microsoft.com/office/drawing/2014/main" id="{ADF3EC4F-C7F6-364D-8F55-7F4AC67C5041}"/>
              </a:ext>
            </a:extLst>
          </p:cNvPr>
          <p:cNvSpPr>
            <a:spLocks noGrp="1"/>
          </p:cNvSpPr>
          <p:nvPr>
            <p:ph type="title"/>
          </p:nvPr>
        </p:nvSpPr>
        <p:spPr/>
        <p:txBody>
          <a:bodyPr>
            <a:normAutofit fontScale="90000"/>
          </a:bodyPr>
          <a:lstStyle/>
          <a:p>
            <a:r>
              <a:rPr lang="en-US" dirty="0"/>
              <a:t>OBJECTIVES</a:t>
            </a:r>
          </a:p>
        </p:txBody>
      </p:sp>
      <p:sp>
        <p:nvSpPr>
          <p:cNvPr id="5" name="Slide Number Placeholder 4">
            <a:extLst>
              <a:ext uri="{FF2B5EF4-FFF2-40B4-BE49-F238E27FC236}">
                <a16:creationId xmlns:a16="http://schemas.microsoft.com/office/drawing/2014/main" id="{10CB4540-02EA-A847-9B20-43D76721B5D1}"/>
              </a:ext>
            </a:extLst>
          </p:cNvPr>
          <p:cNvSpPr>
            <a:spLocks noGrp="1"/>
          </p:cNvSpPr>
          <p:nvPr>
            <p:ph type="sldNum" sz="quarter" idx="4"/>
          </p:nvPr>
        </p:nvSpPr>
        <p:spPr/>
        <p:txBody>
          <a:bodyPr/>
          <a:lstStyle/>
          <a:p>
            <a:fld id="{6A7BD299-4115-435C-9390-0BF281B3F2C8}" type="slidenum">
              <a:rPr lang="en-US" smtClean="0"/>
              <a:pPr/>
              <a:t>2</a:t>
            </a:fld>
            <a:endParaRPr lang="en-US" dirty="0"/>
          </a:p>
        </p:txBody>
      </p:sp>
      <p:sp>
        <p:nvSpPr>
          <p:cNvPr id="2" name="Footer Placeholder 1">
            <a:extLst>
              <a:ext uri="{FF2B5EF4-FFF2-40B4-BE49-F238E27FC236}">
                <a16:creationId xmlns:a16="http://schemas.microsoft.com/office/drawing/2014/main" id="{20666B7E-7086-D94D-B7C7-B56D7F115C8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16765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ext uri="{D42A27DB-BD31-4B8C-83A1-F6EECF244321}">
                <p14:modId xmlns:p14="http://schemas.microsoft.com/office/powerpoint/2010/main" val="2838106652"/>
              </p:ext>
            </p:extLst>
          </p:nvPr>
        </p:nvGraphicFramePr>
        <p:xfrm>
          <a:off x="528638" y="1363663"/>
          <a:ext cx="6797675" cy="4730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a:t>FEATURES OF RDBMS </a:t>
            </a:r>
          </a:p>
        </p:txBody>
      </p:sp>
      <p:sp>
        <p:nvSpPr>
          <p:cNvPr id="2" name="Slide Number Placeholder 1">
            <a:extLst>
              <a:ext uri="{FF2B5EF4-FFF2-40B4-BE49-F238E27FC236}">
                <a16:creationId xmlns:a16="http://schemas.microsoft.com/office/drawing/2014/main" id="{7DD55993-6D7D-414F-99C9-BC0F82218AB9}"/>
              </a:ext>
            </a:extLst>
          </p:cNvPr>
          <p:cNvSpPr>
            <a:spLocks noGrp="1"/>
          </p:cNvSpPr>
          <p:nvPr>
            <p:ph type="sldNum" sz="quarter" idx="4"/>
          </p:nvPr>
        </p:nvSpPr>
        <p:spPr/>
        <p:txBody>
          <a:bodyPr/>
          <a:lstStyle/>
          <a:p>
            <a:fld id="{6A7BD299-4115-435C-9390-0BF281B3F2C8}" type="slidenum">
              <a:rPr lang="en-US" smtClean="0"/>
              <a:pPr/>
              <a:t>20</a:t>
            </a:fld>
            <a:endParaRPr lang="en-US" dirty="0"/>
          </a:p>
        </p:txBody>
      </p:sp>
      <p:pic>
        <p:nvPicPr>
          <p:cNvPr id="5" name="Picture 4">
            <a:extLst>
              <a:ext uri="{FF2B5EF4-FFF2-40B4-BE49-F238E27FC236}">
                <a16:creationId xmlns:a16="http://schemas.microsoft.com/office/drawing/2014/main" id="{3D91E7E1-5384-7642-8080-050E557D4022}"/>
              </a:ext>
            </a:extLst>
          </p:cNvPr>
          <p:cNvPicPr>
            <a:picLocks noChangeAspect="1"/>
          </p:cNvPicPr>
          <p:nvPr/>
        </p:nvPicPr>
        <p:blipFill>
          <a:blip r:embed="rId8"/>
          <a:stretch>
            <a:fillRect/>
          </a:stretch>
        </p:blipFill>
        <p:spPr>
          <a:xfrm>
            <a:off x="8801314" y="2568884"/>
            <a:ext cx="2699719" cy="2699719"/>
          </a:xfrm>
          <a:prstGeom prst="rect">
            <a:avLst/>
          </a:prstGeom>
        </p:spPr>
      </p:pic>
      <p:sp>
        <p:nvSpPr>
          <p:cNvPr id="3" name="Footer Placeholder 2">
            <a:extLst>
              <a:ext uri="{FF2B5EF4-FFF2-40B4-BE49-F238E27FC236}">
                <a16:creationId xmlns:a16="http://schemas.microsoft.com/office/drawing/2014/main" id="{11C44FA7-C3D6-9145-ADEC-4094FADA26E4}"/>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2975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5189F24-BD20-4B63-8B45-90B5F69089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6693C403-7AB9-43D9-B336-F773E702FD3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B4A19C53-18E1-4204-87FB-EBF3211E543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033D016-9416-4A16-B69D-5CE14537DE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D393A015-3B53-4EA4-81D0-8C7D4434661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5A6A61A2-2930-42E2-B156-6DB7ACBFDF7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98F5FE3-69C7-2D48-A8E6-96D518731299}"/>
              </a:ext>
            </a:extLst>
          </p:cNvPr>
          <p:cNvSpPr>
            <a:spLocks noGrp="1"/>
          </p:cNvSpPr>
          <p:nvPr>
            <p:ph type="body" idx="1"/>
          </p:nvPr>
        </p:nvSpPr>
        <p:spPr>
          <a:xfrm>
            <a:off x="6642555" y="3441814"/>
            <a:ext cx="4790776" cy="1260000"/>
          </a:xfrm>
        </p:spPr>
        <p:txBody>
          <a:bodyPr>
            <a:normAutofit lnSpcReduction="10000"/>
          </a:bodyPr>
          <a:lstStyle/>
          <a:p>
            <a:r>
              <a:rPr lang="en-US" dirty="0"/>
              <a:t>Structured Query Language (SQL)</a:t>
            </a:r>
          </a:p>
        </p:txBody>
      </p:sp>
      <p:sp>
        <p:nvSpPr>
          <p:cNvPr id="5" name="Slide Number Placeholder 4">
            <a:extLst>
              <a:ext uri="{FF2B5EF4-FFF2-40B4-BE49-F238E27FC236}">
                <a16:creationId xmlns:a16="http://schemas.microsoft.com/office/drawing/2014/main" id="{7F49D8D0-B876-6A4F-97E8-A044ABD791B6}"/>
              </a:ext>
            </a:extLst>
          </p:cNvPr>
          <p:cNvSpPr>
            <a:spLocks noGrp="1"/>
          </p:cNvSpPr>
          <p:nvPr>
            <p:ph type="sldNum" sz="quarter" idx="4294967295"/>
          </p:nvPr>
        </p:nvSpPr>
        <p:spPr>
          <a:xfrm>
            <a:off x="10661650" y="6356350"/>
            <a:ext cx="1530350" cy="365125"/>
          </a:xfrm>
        </p:spPr>
        <p:txBody>
          <a:bodyPr/>
          <a:lstStyle/>
          <a:p>
            <a:fld id="{6A7BD299-4115-435C-9390-0BF281B3F2C8}" type="slidenum">
              <a:rPr lang="en-US" smtClean="0"/>
              <a:pPr/>
              <a:t>21</a:t>
            </a:fld>
            <a:endParaRPr lang="en-US" dirty="0"/>
          </a:p>
        </p:txBody>
      </p:sp>
    </p:spTree>
    <p:extLst>
      <p:ext uri="{BB962C8B-B14F-4D97-AF65-F5344CB8AC3E}">
        <p14:creationId xmlns:p14="http://schemas.microsoft.com/office/powerpoint/2010/main" val="2951435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Bef>
                <a:spcPts val="1200"/>
              </a:spcBef>
            </a:pPr>
            <a:r>
              <a:rPr lang="en-US" dirty="0"/>
              <a:t>Fetching or retrieving data using SQL SELECT Statement</a:t>
            </a:r>
          </a:p>
          <a:p>
            <a:pPr>
              <a:spcBef>
                <a:spcPts val="1200"/>
              </a:spcBef>
            </a:pPr>
            <a:r>
              <a:rPr lang="en-US" dirty="0"/>
              <a:t>Restricting the data being fetched</a:t>
            </a:r>
          </a:p>
          <a:p>
            <a:pPr>
              <a:spcBef>
                <a:spcPts val="1200"/>
              </a:spcBef>
            </a:pPr>
            <a:r>
              <a:rPr lang="en-US" dirty="0"/>
              <a:t>Sorting the data after fetching it</a:t>
            </a:r>
          </a:p>
          <a:p>
            <a:pPr>
              <a:spcBef>
                <a:spcPts val="1200"/>
              </a:spcBef>
            </a:pPr>
            <a:r>
              <a:rPr lang="en-US" dirty="0"/>
              <a:t>Single-row functions to transform the data</a:t>
            </a:r>
          </a:p>
          <a:p>
            <a:pPr>
              <a:spcBef>
                <a:spcPts val="1200"/>
              </a:spcBef>
            </a:pPr>
            <a:r>
              <a:rPr lang="en-US" dirty="0"/>
              <a:t>Conversion functions and conditional expressions</a:t>
            </a:r>
          </a:p>
          <a:p>
            <a:pPr>
              <a:spcBef>
                <a:spcPts val="1200"/>
              </a:spcBef>
            </a:pPr>
            <a:endParaRPr lang="en-US" dirty="0"/>
          </a:p>
        </p:txBody>
      </p:sp>
      <p:sp>
        <p:nvSpPr>
          <p:cNvPr id="3" name="Title 2"/>
          <p:cNvSpPr>
            <a:spLocks noGrp="1"/>
          </p:cNvSpPr>
          <p:nvPr>
            <p:ph type="title"/>
          </p:nvPr>
        </p:nvSpPr>
        <p:spPr/>
        <p:txBody>
          <a:bodyPr/>
          <a:lstStyle/>
          <a:p>
            <a:r>
              <a:rPr lang="en-US" dirty="0"/>
              <a:t>CONTENTS</a:t>
            </a:r>
          </a:p>
        </p:txBody>
      </p:sp>
      <p:sp>
        <p:nvSpPr>
          <p:cNvPr id="2" name="Slide Number Placeholder 1">
            <a:extLst>
              <a:ext uri="{FF2B5EF4-FFF2-40B4-BE49-F238E27FC236}">
                <a16:creationId xmlns:a16="http://schemas.microsoft.com/office/drawing/2014/main" id="{0CB18759-EAAA-DB44-8379-B86AC3860928}"/>
              </a:ext>
            </a:extLst>
          </p:cNvPr>
          <p:cNvSpPr>
            <a:spLocks noGrp="1"/>
          </p:cNvSpPr>
          <p:nvPr>
            <p:ph type="sldNum" sz="quarter" idx="4"/>
          </p:nvPr>
        </p:nvSpPr>
        <p:spPr/>
        <p:txBody>
          <a:bodyPr/>
          <a:lstStyle/>
          <a:p>
            <a:fld id="{6A7BD299-4115-435C-9390-0BF281B3F2C8}" type="slidenum">
              <a:rPr lang="en-US" smtClean="0"/>
              <a:pPr/>
              <a:t>22</a:t>
            </a:fld>
            <a:endParaRPr lang="en-US" dirty="0"/>
          </a:p>
        </p:txBody>
      </p:sp>
      <p:sp>
        <p:nvSpPr>
          <p:cNvPr id="5" name="Footer Placeholder 4">
            <a:extLst>
              <a:ext uri="{FF2B5EF4-FFF2-40B4-BE49-F238E27FC236}">
                <a16:creationId xmlns:a16="http://schemas.microsoft.com/office/drawing/2014/main" id="{5B9ED21D-8EA5-6D43-BD39-AF11CA35B89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720682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r>
              <a:rPr lang="en-US" dirty="0"/>
              <a:t>Data Query Language (DQL) statement </a:t>
            </a:r>
          </a:p>
          <a:p>
            <a:pPr lvl="1"/>
            <a:r>
              <a:rPr lang="en-US" dirty="0"/>
              <a:t>Used for querying database</a:t>
            </a:r>
          </a:p>
          <a:p>
            <a:pPr lvl="1"/>
            <a:r>
              <a:rPr lang="en-US" dirty="0"/>
              <a:t>SELECT - used to retrieve the data present in the database</a:t>
            </a:r>
          </a:p>
          <a:p>
            <a:r>
              <a:rPr lang="en-US" dirty="0"/>
              <a:t>Data Definition Language (DDL) statements </a:t>
            </a:r>
          </a:p>
          <a:p>
            <a:pPr lvl="1"/>
            <a:r>
              <a:rPr lang="en-US" dirty="0"/>
              <a:t>Used to define the database structure or schema</a:t>
            </a:r>
          </a:p>
          <a:p>
            <a:pPr lvl="1"/>
            <a:endParaRPr lang="en-US" dirty="0"/>
          </a:p>
        </p:txBody>
      </p:sp>
      <p:sp>
        <p:nvSpPr>
          <p:cNvPr id="2" name="Title 1"/>
          <p:cNvSpPr>
            <a:spLocks noGrp="1"/>
          </p:cNvSpPr>
          <p:nvPr>
            <p:ph type="title"/>
          </p:nvPr>
        </p:nvSpPr>
        <p:spPr/>
        <p:txBody>
          <a:bodyPr/>
          <a:lstStyle/>
          <a:p>
            <a:r>
              <a:rPr lang="en-US"/>
              <a:t>SQL Command Groups</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23</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2021719907"/>
              </p:ext>
            </p:extLst>
          </p:nvPr>
        </p:nvGraphicFramePr>
        <p:xfrm>
          <a:off x="2539612" y="3351097"/>
          <a:ext cx="6077445" cy="2595880"/>
        </p:xfrm>
        <a:graphic>
          <a:graphicData uri="http://schemas.openxmlformats.org/drawingml/2006/table">
            <a:tbl>
              <a:tblPr firstRow="1" bandRow="1">
                <a:tableStyleId>{5C22544A-7EE6-4342-B048-85BDC9FD1C3A}</a:tableStyleId>
              </a:tblPr>
              <a:tblGrid>
                <a:gridCol w="1604726">
                  <a:extLst>
                    <a:ext uri="{9D8B030D-6E8A-4147-A177-3AD203B41FA5}">
                      <a16:colId xmlns:a16="http://schemas.microsoft.com/office/drawing/2014/main" val="20000"/>
                    </a:ext>
                  </a:extLst>
                </a:gridCol>
                <a:gridCol w="4472719">
                  <a:extLst>
                    <a:ext uri="{9D8B030D-6E8A-4147-A177-3AD203B41FA5}">
                      <a16:colId xmlns:a16="http://schemas.microsoft.com/office/drawing/2014/main" val="20001"/>
                    </a:ext>
                  </a:extLst>
                </a:gridCol>
              </a:tblGrid>
              <a:tr h="370840">
                <a:tc>
                  <a:txBody>
                    <a:bodyPr/>
                    <a:lstStyle/>
                    <a:p>
                      <a:r>
                        <a:rPr lang="en-US" dirty="0"/>
                        <a:t>DDL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CREATE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Create objects in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ALTER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Alters the structure of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DROP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Delete objects from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US" dirty="0"/>
                        <a:t>TRUNCATE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Remove all records from a table permanently</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US" dirty="0"/>
                        <a:t>COMMENT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Add comments to the data dictionary</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US" dirty="0"/>
                        <a:t>RENAME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Rename an object</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81326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a:t>Data Manipulation Language (DML) statements </a:t>
            </a:r>
          </a:p>
          <a:p>
            <a:pPr lvl="1"/>
            <a:r>
              <a:rPr lang="en-US"/>
              <a:t>Used for managing data within objects</a:t>
            </a:r>
          </a:p>
          <a:p>
            <a:endParaRPr lang="en-US"/>
          </a:p>
          <a:p>
            <a:endParaRPr lang="en-US"/>
          </a:p>
          <a:p>
            <a:endParaRPr lang="en-US"/>
          </a:p>
          <a:p>
            <a:endParaRPr lang="en-US"/>
          </a:p>
          <a:p>
            <a:endParaRPr lang="en-US"/>
          </a:p>
          <a:p>
            <a:r>
              <a:rPr lang="en-US"/>
              <a:t>Data Control Language (DCL) statements </a:t>
            </a:r>
          </a:p>
          <a:p>
            <a:pPr lvl="1"/>
            <a:r>
              <a:rPr lang="en-US"/>
              <a:t>Used for granting and denying access privileges to users</a:t>
            </a:r>
          </a:p>
          <a:p>
            <a:pPr lvl="1"/>
            <a:endParaRPr lang="en-US" dirty="0"/>
          </a:p>
        </p:txBody>
      </p:sp>
      <p:sp>
        <p:nvSpPr>
          <p:cNvPr id="2" name="Title 1"/>
          <p:cNvSpPr>
            <a:spLocks noGrp="1"/>
          </p:cNvSpPr>
          <p:nvPr>
            <p:ph type="title"/>
          </p:nvPr>
        </p:nvSpPr>
        <p:spPr/>
        <p:txBody>
          <a:bodyPr/>
          <a:lstStyle/>
          <a:p>
            <a:r>
              <a:rPr lang="en-US"/>
              <a:t>SQL Command Groups (Contd …)</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24</a:t>
            </a:fld>
            <a:endParaRPr lang="en-US"/>
          </a:p>
        </p:txBody>
      </p:sp>
      <p:graphicFrame>
        <p:nvGraphicFramePr>
          <p:cNvPr id="8" name="Content Placeholder 6"/>
          <p:cNvGraphicFramePr>
            <a:graphicFrameLocks/>
          </p:cNvGraphicFramePr>
          <p:nvPr>
            <p:extLst>
              <p:ext uri="{D42A27DB-BD31-4B8C-83A1-F6EECF244321}">
                <p14:modId xmlns:p14="http://schemas.microsoft.com/office/powerpoint/2010/main" val="2167984078"/>
              </p:ext>
            </p:extLst>
          </p:nvPr>
        </p:nvGraphicFramePr>
        <p:xfrm>
          <a:off x="2539606" y="2231981"/>
          <a:ext cx="5290249" cy="1854200"/>
        </p:xfrm>
        <a:graphic>
          <a:graphicData uri="http://schemas.openxmlformats.org/drawingml/2006/table">
            <a:tbl>
              <a:tblPr firstRow="1" bandRow="1">
                <a:tableStyleId>{5C22544A-7EE6-4342-B048-85BDC9FD1C3A}</a:tableStyleId>
              </a:tblPr>
              <a:tblGrid>
                <a:gridCol w="1175449">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dirty="0"/>
                        <a:t>DML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INSERT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insert data into a table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UPDATE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updates existing data within a table</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DELETE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deletes unwanted/all records from a table</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US" dirty="0"/>
                        <a:t>MERGE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UPSERT operation (insert or update)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4"/>
                  </a:ext>
                </a:extLst>
              </a:tr>
            </a:tbl>
          </a:graphicData>
        </a:graphic>
      </p:graphicFrame>
      <p:graphicFrame>
        <p:nvGraphicFramePr>
          <p:cNvPr id="9" name="Content Placeholder 6"/>
          <p:cNvGraphicFramePr>
            <a:graphicFrameLocks/>
          </p:cNvGraphicFramePr>
          <p:nvPr>
            <p:extLst>
              <p:ext uri="{D42A27DB-BD31-4B8C-83A1-F6EECF244321}">
                <p14:modId xmlns:p14="http://schemas.microsoft.com/office/powerpoint/2010/main" val="2355774672"/>
              </p:ext>
            </p:extLst>
          </p:nvPr>
        </p:nvGraphicFramePr>
        <p:xfrm>
          <a:off x="2525957" y="4897977"/>
          <a:ext cx="5398827" cy="1376680"/>
        </p:xfrm>
        <a:graphic>
          <a:graphicData uri="http://schemas.openxmlformats.org/drawingml/2006/table">
            <a:tbl>
              <a:tblPr firstRow="1" bandRow="1">
                <a:tableStyleId>{5C22544A-7EE6-4342-B048-85BDC9FD1C3A}</a:tableStyleId>
              </a:tblPr>
              <a:tblGrid>
                <a:gridCol w="1199574">
                  <a:extLst>
                    <a:ext uri="{9D8B030D-6E8A-4147-A177-3AD203B41FA5}">
                      <a16:colId xmlns:a16="http://schemas.microsoft.com/office/drawing/2014/main" val="20000"/>
                    </a:ext>
                  </a:extLst>
                </a:gridCol>
                <a:gridCol w="4199253">
                  <a:extLst>
                    <a:ext uri="{9D8B030D-6E8A-4147-A177-3AD203B41FA5}">
                      <a16:colId xmlns:a16="http://schemas.microsoft.com/office/drawing/2014/main" val="20001"/>
                    </a:ext>
                  </a:extLst>
                </a:gridCol>
              </a:tblGrid>
              <a:tr h="0">
                <a:tc>
                  <a:txBody>
                    <a:bodyPr/>
                    <a:lstStyle/>
                    <a:p>
                      <a:r>
                        <a:rPr lang="en-US" dirty="0"/>
                        <a:t>DCL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GRANT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gives user's access privileges to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REVOKE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withdraw access privileges given with the GRANT command</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4098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Transaction Control (TCL):</a:t>
            </a:r>
          </a:p>
          <a:p>
            <a:pPr lvl="1"/>
            <a:r>
              <a:rPr lang="en-US" dirty="0"/>
              <a:t>Used to manage the changes made by DML statements</a:t>
            </a:r>
          </a:p>
          <a:p>
            <a:pPr lvl="1"/>
            <a:r>
              <a:rPr lang="en-US" dirty="0"/>
              <a:t>Allows statements to be grouped together into logical transactions</a:t>
            </a:r>
          </a:p>
        </p:txBody>
      </p:sp>
      <p:sp>
        <p:nvSpPr>
          <p:cNvPr id="2" name="Title 1"/>
          <p:cNvSpPr>
            <a:spLocks noGrp="1"/>
          </p:cNvSpPr>
          <p:nvPr>
            <p:ph type="title"/>
          </p:nvPr>
        </p:nvSpPr>
        <p:spPr/>
        <p:txBody>
          <a:bodyPr/>
          <a:lstStyle/>
          <a:p>
            <a:r>
              <a:rPr lang="en-US"/>
              <a:t>SQL Command Groups (Contd …)</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25</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591943208"/>
              </p:ext>
            </p:extLst>
          </p:nvPr>
        </p:nvGraphicFramePr>
        <p:xfrm>
          <a:off x="1129573" y="3058683"/>
          <a:ext cx="7293718" cy="2146202"/>
        </p:xfrm>
        <a:graphic>
          <a:graphicData uri="http://schemas.openxmlformats.org/drawingml/2006/table">
            <a:tbl>
              <a:tblPr firstRow="1" bandRow="1">
                <a:tableStyleId>{5C22544A-7EE6-4342-B048-85BDC9FD1C3A}</a:tableStyleId>
              </a:tblPr>
              <a:tblGrid>
                <a:gridCol w="1897811">
                  <a:extLst>
                    <a:ext uri="{9D8B030D-6E8A-4147-A177-3AD203B41FA5}">
                      <a16:colId xmlns:a16="http://schemas.microsoft.com/office/drawing/2014/main" val="20000"/>
                    </a:ext>
                  </a:extLst>
                </a:gridCol>
                <a:gridCol w="5395907">
                  <a:extLst>
                    <a:ext uri="{9D8B030D-6E8A-4147-A177-3AD203B41FA5}">
                      <a16:colId xmlns:a16="http://schemas.microsoft.com/office/drawing/2014/main" val="20001"/>
                    </a:ext>
                  </a:extLst>
                </a:gridCol>
              </a:tblGrid>
              <a:tr h="495202">
                <a:tc>
                  <a:txBody>
                    <a:bodyPr/>
                    <a:lstStyle/>
                    <a:p>
                      <a:r>
                        <a:rPr lang="en-US" dirty="0"/>
                        <a:t>TCL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COMMIT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Save work done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ROLLBACK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Restore database to original state since the last COMMIT</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SAVEPOINT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Identify a point in a transaction to which you can later roll back</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21718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dirty="0"/>
              <a:t>Primitive Data Types</a:t>
            </a:r>
          </a:p>
        </p:txBody>
      </p:sp>
      <p:sp>
        <p:nvSpPr>
          <p:cNvPr id="2" name="Footer Placeholder 1"/>
          <p:cNvSpPr>
            <a:spLocks noGrp="1"/>
          </p:cNvSpPr>
          <p:nvPr>
            <p:ph type="ftr" sz="quarter" idx="3"/>
          </p:nvPr>
        </p:nvSpPr>
        <p:spPr>
          <a:xfrm>
            <a:off x="6280150" y="6356350"/>
            <a:ext cx="5911850" cy="365125"/>
          </a:xfrm>
        </p:spPr>
        <p:txBody>
          <a:bodyPr/>
          <a:lstStyle/>
          <a:p>
            <a:r>
              <a:rPr lang="en-US"/>
              <a:t>DBMS</a:t>
            </a:r>
          </a:p>
        </p:txBody>
      </p:sp>
      <p:sp>
        <p:nvSpPr>
          <p:cNvPr id="4" name="Slide Number Placeholder 1"/>
          <p:cNvSpPr>
            <a:spLocks noGrp="1"/>
          </p:cNvSpPr>
          <p:nvPr>
            <p:ph type="sldNum" sz="quarter" idx="4"/>
          </p:nvPr>
        </p:nvSpPr>
        <p:spPr>
          <a:xfrm>
            <a:off x="10661650" y="6356350"/>
            <a:ext cx="1530350" cy="365125"/>
          </a:xfrm>
        </p:spPr>
        <p:txBody>
          <a:bodyPr/>
          <a:lstStyle/>
          <a:p>
            <a:fld id="{3AEBC592-99D8-41B1-8F71-61C5B13D3987}" type="slidenum">
              <a:rPr lang="en-US" smtClean="0"/>
              <a:pPr/>
              <a:t>26</a:t>
            </a:fld>
            <a:endParaRPr lang="en-US"/>
          </a:p>
        </p:txBody>
      </p:sp>
      <p:graphicFrame>
        <p:nvGraphicFramePr>
          <p:cNvPr id="8" name="Content Placeholder 6"/>
          <p:cNvGraphicFramePr>
            <a:graphicFrameLocks/>
          </p:cNvGraphicFramePr>
          <p:nvPr>
            <p:extLst>
              <p:ext uri="{D42A27DB-BD31-4B8C-83A1-F6EECF244321}">
                <p14:modId xmlns:p14="http://schemas.microsoft.com/office/powerpoint/2010/main" val="4119166392"/>
              </p:ext>
            </p:extLst>
          </p:nvPr>
        </p:nvGraphicFramePr>
        <p:xfrm>
          <a:off x="1083159" y="1327150"/>
          <a:ext cx="10432082" cy="3657600"/>
        </p:xfrm>
        <a:graphic>
          <a:graphicData uri="http://schemas.openxmlformats.org/drawingml/2006/table">
            <a:tbl>
              <a:tblPr firstRow="1" bandRow="1">
                <a:tableStyleId>{5C22544A-7EE6-4342-B048-85BDC9FD1C3A}</a:tableStyleId>
              </a:tblPr>
              <a:tblGrid>
                <a:gridCol w="2357465">
                  <a:extLst>
                    <a:ext uri="{9D8B030D-6E8A-4147-A177-3AD203B41FA5}">
                      <a16:colId xmlns:a16="http://schemas.microsoft.com/office/drawing/2014/main" val="20000"/>
                    </a:ext>
                  </a:extLst>
                </a:gridCol>
                <a:gridCol w="8074617">
                  <a:extLst>
                    <a:ext uri="{9D8B030D-6E8A-4147-A177-3AD203B41FA5}">
                      <a16:colId xmlns:a16="http://schemas.microsoft.com/office/drawing/2014/main" val="20001"/>
                    </a:ext>
                  </a:extLst>
                </a:gridCol>
              </a:tblGrid>
              <a:tr h="355061">
                <a:tc>
                  <a:txBody>
                    <a:bodyPr/>
                    <a:lstStyle/>
                    <a:p>
                      <a:r>
                        <a:rPr lang="en-US" sz="1800" dirty="0"/>
                        <a:t>Data Type</a:t>
                      </a:r>
                      <a:endParaRPr lang="en-IN" sz="1800" b="0" i="0" dirty="0">
                        <a:latin typeface="Arial Narrow" panose="020B0604020202020204" pitchFamily="34" charset="0"/>
                        <a:cs typeface="Arial Narrow" panose="020B0604020202020204" pitchFamily="34" charset="0"/>
                      </a:endParaRPr>
                    </a:p>
                  </a:txBody>
                  <a:tcPr/>
                </a:tc>
                <a:tc>
                  <a:txBody>
                    <a:bodyPr/>
                    <a:lstStyle/>
                    <a:p>
                      <a:r>
                        <a:rPr lang="en-US" sz="1800" dirty="0"/>
                        <a:t>Description</a:t>
                      </a:r>
                      <a:endParaRPr lang="en-IN" sz="1800"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sz="1800" dirty="0"/>
                        <a:t>Numeric</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US" sz="1800" dirty="0"/>
                        <a:t>Stores numeric data</a:t>
                      </a:r>
                      <a:endParaRPr lang="en-IN" sz="1800" dirty="0"/>
                    </a:p>
                    <a:p>
                      <a:pPr marL="285750" lvl="0" indent="-285750">
                        <a:buFont typeface="Arial" pitchFamily="34" charset="0"/>
                        <a:buChar char="•"/>
                      </a:pPr>
                      <a:r>
                        <a:rPr lang="en-US" sz="1800" dirty="0"/>
                        <a:t>Some types: INT, TINYINT, SMALLINT, MEDIUMINT, BIGINT, FLOAT(M, D), DOUBLE(M, D) where M &amp; D are display length and no. of decimals, etc.</a:t>
                      </a:r>
                      <a:endParaRPr lang="en-IN" sz="1800"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sz="1800" dirty="0"/>
                        <a:t>String</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IN" sz="1800" dirty="0"/>
                        <a:t>Stores character strings </a:t>
                      </a:r>
                    </a:p>
                    <a:p>
                      <a:pPr marL="285750" indent="-285750">
                        <a:buFont typeface="Arial" pitchFamily="34" charset="0"/>
                        <a:buChar char="•"/>
                      </a:pPr>
                      <a:r>
                        <a:rPr lang="en-IN" sz="1800" dirty="0"/>
                        <a:t>Some types: CHAR(M), VARCHAR(M), BLOB or TEXT, etc.</a:t>
                      </a:r>
                    </a:p>
                    <a:p>
                      <a:pPr marL="285750" indent="-285750">
                        <a:buFont typeface="Arial" pitchFamily="34" charset="0"/>
                        <a:buChar char="•"/>
                      </a:pPr>
                      <a:r>
                        <a:rPr lang="en-IN" sz="1800" dirty="0"/>
                        <a:t>Value of M can be 1 to 255. For CHAR columns, it pads rest of the places by spaces; whereas for VARCHAR that actual length is M itself.</a:t>
                      </a:r>
                    </a:p>
                  </a:txBody>
                  <a:tcPr/>
                </a:tc>
                <a:extLst>
                  <a:ext uri="{0D108BD9-81ED-4DB2-BD59-A6C34878D82A}">
                    <a16:rowId xmlns:a16="http://schemas.microsoft.com/office/drawing/2014/main" val="10002"/>
                  </a:ext>
                </a:extLst>
              </a:tr>
              <a:tr h="370840">
                <a:tc>
                  <a:txBody>
                    <a:bodyPr/>
                    <a:lstStyle/>
                    <a:p>
                      <a:r>
                        <a:rPr lang="en-US" sz="1800" dirty="0"/>
                        <a:t>Date</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IN" sz="1800" dirty="0"/>
                        <a:t>Stores data and time data types</a:t>
                      </a:r>
                    </a:p>
                    <a:p>
                      <a:pPr marL="285750" indent="-285750">
                        <a:buFont typeface="Arial" pitchFamily="34" charset="0"/>
                        <a:buChar char="•"/>
                      </a:pPr>
                      <a:r>
                        <a:rPr lang="en-IN" sz="1800" dirty="0"/>
                        <a:t>DATE (YYYY-MM-DD format), DATETIME (DATE (YYYY-MM-DD format), TIMESTAMP (YYYYMMDDHHMMSS format), TIME (HH:MM:SS format), YEAR(M) – Year in 2-digit or 4-digit format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33073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28354" y="1362671"/>
            <a:ext cx="7176590" cy="4883383"/>
          </a:xfrm>
        </p:spPr>
        <p:txBody>
          <a:bodyPr/>
          <a:lstStyle/>
          <a:p>
            <a:r>
              <a:rPr lang="en-US" dirty="0"/>
              <a:t>SELECT statement to retrieve the data from the database</a:t>
            </a:r>
          </a:p>
          <a:p>
            <a:r>
              <a:rPr lang="en-US" dirty="0"/>
              <a:t>Retrieves the data stored in relational tables</a:t>
            </a:r>
          </a:p>
          <a:p>
            <a:r>
              <a:rPr lang="en-US" dirty="0"/>
              <a:t>Never modifies or alters the data in the database</a:t>
            </a:r>
          </a:p>
          <a:p>
            <a:r>
              <a:rPr lang="en-US" dirty="0"/>
              <a:t>Provides a read-only method of extracting the data</a:t>
            </a:r>
          </a:p>
        </p:txBody>
      </p:sp>
      <p:sp>
        <p:nvSpPr>
          <p:cNvPr id="3" name="Title 2"/>
          <p:cNvSpPr>
            <a:spLocks noGrp="1"/>
          </p:cNvSpPr>
          <p:nvPr>
            <p:ph type="title"/>
          </p:nvPr>
        </p:nvSpPr>
        <p:spPr/>
        <p:txBody>
          <a:bodyPr/>
          <a:lstStyle/>
          <a:p>
            <a:r>
              <a:rPr lang="en-US"/>
              <a:t>RETRIEVING DATA USING THE SQL SELECT STATEMENT </a:t>
            </a:r>
            <a:endParaRPr lang="en-US" dirty="0"/>
          </a:p>
        </p:txBody>
      </p:sp>
      <p:pic>
        <p:nvPicPr>
          <p:cNvPr id="10" name="Picture 9">
            <a:extLst>
              <a:ext uri="{FF2B5EF4-FFF2-40B4-BE49-F238E27FC236}">
                <a16:creationId xmlns:a16="http://schemas.microsoft.com/office/drawing/2014/main" id="{20391BDC-9262-184F-B6E6-FC553C015E0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92346" y="3367943"/>
            <a:ext cx="4690286" cy="2878111"/>
          </a:xfrm>
          <a:prstGeom prst="rect">
            <a:avLst/>
          </a:prstGeom>
        </p:spPr>
      </p:pic>
    </p:spTree>
    <p:extLst>
      <p:ext uri="{BB962C8B-B14F-4D97-AF65-F5344CB8AC3E}">
        <p14:creationId xmlns:p14="http://schemas.microsoft.com/office/powerpoint/2010/main" val="269490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SELECT STATEMENTS </a:t>
            </a:r>
          </a:p>
        </p:txBody>
      </p:sp>
      <p:grpSp>
        <p:nvGrpSpPr>
          <p:cNvPr id="7" name="Group 6"/>
          <p:cNvGrpSpPr/>
          <p:nvPr/>
        </p:nvGrpSpPr>
        <p:grpSpPr>
          <a:xfrm>
            <a:off x="1293738" y="2204688"/>
            <a:ext cx="2928208" cy="806400"/>
            <a:chOff x="3003" y="17749"/>
            <a:chExt cx="2928208" cy="806400"/>
          </a:xfrm>
        </p:grpSpPr>
        <p:sp>
          <p:nvSpPr>
            <p:cNvPr id="23" name="Rectangle 22"/>
            <p:cNvSpPr/>
            <p:nvPr/>
          </p:nvSpPr>
          <p:spPr>
            <a:xfrm>
              <a:off x="3003" y="17749"/>
              <a:ext cx="2928208" cy="806400"/>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4" name="Rectangle 23"/>
            <p:cNvSpPr/>
            <p:nvPr/>
          </p:nvSpPr>
          <p:spPr>
            <a:xfrm>
              <a:off x="3003"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Projection</a:t>
              </a:r>
            </a:p>
          </p:txBody>
        </p:sp>
      </p:grpSp>
      <p:grpSp>
        <p:nvGrpSpPr>
          <p:cNvPr id="8" name="Group 7"/>
          <p:cNvGrpSpPr/>
          <p:nvPr/>
        </p:nvGrpSpPr>
        <p:grpSpPr>
          <a:xfrm>
            <a:off x="1293738" y="3011088"/>
            <a:ext cx="2928208" cy="2388664"/>
            <a:chOff x="3003" y="824149"/>
            <a:chExt cx="2928208" cy="2388664"/>
          </a:xfrm>
        </p:grpSpPr>
        <p:sp>
          <p:nvSpPr>
            <p:cNvPr id="21" name="Rectangle 20"/>
            <p:cNvSpPr/>
            <p:nvPr/>
          </p:nvSpPr>
          <p:spPr>
            <a:xfrm>
              <a:off x="3003" y="824149"/>
              <a:ext cx="2928208" cy="2388664"/>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3003"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algn="l" defTabSz="1244600">
                <a:lnSpc>
                  <a:spcPct val="90000"/>
                </a:lnSpc>
                <a:spcBef>
                  <a:spcPct val="0"/>
                </a:spcBef>
                <a:spcAft>
                  <a:spcPct val="15000"/>
                </a:spcAft>
              </a:pPr>
              <a:r>
                <a:rPr lang="en-US" sz="2800" kern="1200" dirty="0">
                  <a:latin typeface="Arial Narrow" panose="020B0604020202020204" pitchFamily="34" charset="0"/>
                  <a:cs typeface="Arial Narrow" panose="020B0604020202020204" pitchFamily="34" charset="0"/>
                </a:rPr>
                <a:t>Restricts the number of columns retrieved from the table</a:t>
              </a:r>
            </a:p>
          </p:txBody>
        </p:sp>
      </p:grpSp>
      <p:grpSp>
        <p:nvGrpSpPr>
          <p:cNvPr id="9" name="Group 8"/>
          <p:cNvGrpSpPr/>
          <p:nvPr/>
        </p:nvGrpSpPr>
        <p:grpSpPr>
          <a:xfrm>
            <a:off x="4631896" y="2204688"/>
            <a:ext cx="2928208" cy="806400"/>
            <a:chOff x="3341161" y="17749"/>
            <a:chExt cx="2928208" cy="806400"/>
          </a:xfrm>
        </p:grpSpPr>
        <p:sp>
          <p:nvSpPr>
            <p:cNvPr id="19" name="Rectangle 18"/>
            <p:cNvSpPr/>
            <p:nvPr/>
          </p:nvSpPr>
          <p:spPr>
            <a:xfrm>
              <a:off x="3341161" y="17749"/>
              <a:ext cx="2928208" cy="806400"/>
            </a:xfrm>
            <a:prstGeom prst="rect">
              <a:avLst/>
            </a:prstGeom>
            <a:solidFill>
              <a:srgbClr val="9CC755"/>
            </a:solidFill>
            <a:ln>
              <a:solidFill>
                <a:srgbClr val="9CC755"/>
              </a:solidFill>
            </a:ln>
          </p:spPr>
          <p:style>
            <a:lnRef idx="2">
              <a:scrgbClr r="0" g="0" b="0"/>
            </a:lnRef>
            <a:fillRef idx="1">
              <a:scrgbClr r="0" g="0" b="0"/>
            </a:fillRef>
            <a:effectRef idx="0">
              <a:schemeClr val="accent2">
                <a:hueOff val="-4347516"/>
                <a:satOff val="16366"/>
                <a:lumOff val="9117"/>
                <a:alphaOff val="0"/>
              </a:schemeClr>
            </a:effectRef>
            <a:fontRef idx="minor">
              <a:schemeClr val="lt1"/>
            </a:fontRef>
          </p:style>
        </p:sp>
        <p:sp>
          <p:nvSpPr>
            <p:cNvPr id="20" name="Rectangle 19"/>
            <p:cNvSpPr/>
            <p:nvPr/>
          </p:nvSpPr>
          <p:spPr>
            <a:xfrm>
              <a:off x="3341161"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Selection</a:t>
              </a:r>
            </a:p>
          </p:txBody>
        </p:sp>
      </p:grpSp>
      <p:grpSp>
        <p:nvGrpSpPr>
          <p:cNvPr id="10" name="Group 9"/>
          <p:cNvGrpSpPr/>
          <p:nvPr/>
        </p:nvGrpSpPr>
        <p:grpSpPr>
          <a:xfrm>
            <a:off x="4631896" y="3011088"/>
            <a:ext cx="2928208" cy="2388664"/>
            <a:chOff x="3341161" y="824149"/>
            <a:chExt cx="2928208" cy="2388664"/>
          </a:xfrm>
        </p:grpSpPr>
        <p:sp>
          <p:nvSpPr>
            <p:cNvPr id="17" name="Rectangle 16"/>
            <p:cNvSpPr/>
            <p:nvPr/>
          </p:nvSpPr>
          <p:spPr>
            <a:xfrm>
              <a:off x="3341161" y="824149"/>
              <a:ext cx="2928208" cy="2388664"/>
            </a:xfrm>
            <a:prstGeom prst="rect">
              <a:avLst/>
            </a:prstGeom>
          </p:spPr>
          <p:style>
            <a:lnRef idx="2">
              <a:schemeClr val="accent2">
                <a:tint val="40000"/>
                <a:alpha val="90000"/>
                <a:hueOff val="-4530364"/>
                <a:satOff val="26384"/>
                <a:lumOff val="2343"/>
                <a:alphaOff val="0"/>
              </a:schemeClr>
            </a:lnRef>
            <a:fillRef idx="1">
              <a:schemeClr val="accent2">
                <a:tint val="40000"/>
                <a:alpha val="90000"/>
                <a:hueOff val="-4530364"/>
                <a:satOff val="26384"/>
                <a:lumOff val="2343"/>
                <a:alphaOff val="0"/>
              </a:schemeClr>
            </a:fillRef>
            <a:effectRef idx="0">
              <a:schemeClr val="accent2">
                <a:tint val="40000"/>
                <a:alpha val="90000"/>
                <a:hueOff val="-4530364"/>
                <a:satOff val="26384"/>
                <a:lumOff val="2343"/>
                <a:alphaOff val="0"/>
              </a:schemeClr>
            </a:effectRef>
            <a:fontRef idx="minor">
              <a:schemeClr val="dk1">
                <a:hueOff val="0"/>
                <a:satOff val="0"/>
                <a:lumOff val="0"/>
                <a:alphaOff val="0"/>
              </a:schemeClr>
            </a:fontRef>
          </p:style>
        </p:sp>
        <p:sp>
          <p:nvSpPr>
            <p:cNvPr id="18" name="Rectangle 17"/>
            <p:cNvSpPr/>
            <p:nvPr/>
          </p:nvSpPr>
          <p:spPr>
            <a:xfrm>
              <a:off x="3341161"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285750" defTabSz="1244600">
                <a:lnSpc>
                  <a:spcPct val="90000"/>
                </a:lnSpc>
                <a:spcBef>
                  <a:spcPct val="0"/>
                </a:spcBef>
                <a:spcAft>
                  <a:spcPct val="15000"/>
                </a:spcAft>
              </a:pPr>
              <a:r>
                <a:rPr lang="en-US" sz="2800" dirty="0">
                  <a:latin typeface="Arial Narrow" panose="020B0604020202020204" pitchFamily="34" charset="0"/>
                  <a:cs typeface="Arial Narrow" panose="020B0604020202020204" pitchFamily="34" charset="0"/>
                </a:rPr>
                <a:t>Restricts the number of rows retrieved from the table</a:t>
              </a:r>
            </a:p>
          </p:txBody>
        </p:sp>
      </p:grpSp>
      <p:grpSp>
        <p:nvGrpSpPr>
          <p:cNvPr id="11" name="Group 10"/>
          <p:cNvGrpSpPr/>
          <p:nvPr/>
        </p:nvGrpSpPr>
        <p:grpSpPr>
          <a:xfrm>
            <a:off x="7970054" y="2204688"/>
            <a:ext cx="2928208" cy="806400"/>
            <a:chOff x="6679319" y="17749"/>
            <a:chExt cx="2928208" cy="806400"/>
          </a:xfrm>
        </p:grpSpPr>
        <p:sp>
          <p:nvSpPr>
            <p:cNvPr id="15" name="Rectangle 14"/>
            <p:cNvSpPr/>
            <p:nvPr/>
          </p:nvSpPr>
          <p:spPr>
            <a:xfrm>
              <a:off x="6679319" y="17749"/>
              <a:ext cx="2928208" cy="806400"/>
            </a:xfrm>
            <a:prstGeom prst="rect">
              <a:avLst/>
            </a:prstGeom>
            <a:solidFill>
              <a:srgbClr val="FFC000"/>
            </a:solidFill>
          </p:spPr>
          <p:style>
            <a:lnRef idx="2">
              <a:schemeClr val="accent2">
                <a:hueOff val="-8695032"/>
                <a:satOff val="32731"/>
                <a:lumOff val="18235"/>
                <a:alphaOff val="0"/>
              </a:schemeClr>
            </a:lnRef>
            <a:fillRef idx="1">
              <a:schemeClr val="accent2">
                <a:hueOff val="-8695032"/>
                <a:satOff val="32731"/>
                <a:lumOff val="18235"/>
                <a:alphaOff val="0"/>
              </a:schemeClr>
            </a:fillRef>
            <a:effectRef idx="0">
              <a:schemeClr val="accent2">
                <a:hueOff val="-8695032"/>
                <a:satOff val="32731"/>
                <a:lumOff val="18235"/>
                <a:alphaOff val="0"/>
              </a:schemeClr>
            </a:effectRef>
            <a:fontRef idx="minor">
              <a:schemeClr val="lt1"/>
            </a:fontRef>
          </p:style>
        </p:sp>
        <p:sp>
          <p:nvSpPr>
            <p:cNvPr id="16" name="Rectangle 15"/>
            <p:cNvSpPr/>
            <p:nvPr/>
          </p:nvSpPr>
          <p:spPr>
            <a:xfrm>
              <a:off x="6679319"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Join</a:t>
              </a:r>
            </a:p>
          </p:txBody>
        </p:sp>
      </p:grpSp>
      <p:grpSp>
        <p:nvGrpSpPr>
          <p:cNvPr id="12" name="Group 11"/>
          <p:cNvGrpSpPr/>
          <p:nvPr/>
        </p:nvGrpSpPr>
        <p:grpSpPr>
          <a:xfrm>
            <a:off x="7970054" y="3011088"/>
            <a:ext cx="2928208" cy="2388664"/>
            <a:chOff x="6679319" y="824149"/>
            <a:chExt cx="2928208" cy="2388664"/>
          </a:xfrm>
        </p:grpSpPr>
        <p:sp>
          <p:nvSpPr>
            <p:cNvPr id="13" name="Rectangle 12"/>
            <p:cNvSpPr/>
            <p:nvPr/>
          </p:nvSpPr>
          <p:spPr>
            <a:xfrm>
              <a:off x="6679319" y="824149"/>
              <a:ext cx="2928208" cy="2388664"/>
            </a:xfrm>
            <a:prstGeom prst="rect">
              <a:avLst/>
            </a:prstGeom>
          </p:spPr>
          <p:style>
            <a:lnRef idx="2">
              <a:schemeClr val="accent2">
                <a:tint val="40000"/>
                <a:alpha val="90000"/>
                <a:hueOff val="-9060729"/>
                <a:satOff val="52769"/>
                <a:lumOff val="4687"/>
                <a:alphaOff val="0"/>
              </a:schemeClr>
            </a:lnRef>
            <a:fillRef idx="1">
              <a:schemeClr val="accent2">
                <a:tint val="40000"/>
                <a:alpha val="90000"/>
                <a:hueOff val="-9060729"/>
                <a:satOff val="52769"/>
                <a:lumOff val="4687"/>
                <a:alphaOff val="0"/>
              </a:schemeClr>
            </a:fillRef>
            <a:effectRef idx="0">
              <a:schemeClr val="accent2">
                <a:tint val="40000"/>
                <a:alpha val="90000"/>
                <a:hueOff val="-9060729"/>
                <a:satOff val="52769"/>
                <a:lumOff val="4687"/>
                <a:alphaOff val="0"/>
              </a:schemeClr>
            </a:effectRef>
            <a:fontRef idx="minor">
              <a:schemeClr val="dk1">
                <a:hueOff val="0"/>
                <a:satOff val="0"/>
                <a:lumOff val="0"/>
                <a:alphaOff val="0"/>
              </a:schemeClr>
            </a:fontRef>
          </p:style>
        </p:sp>
        <p:sp>
          <p:nvSpPr>
            <p:cNvPr id="14" name="Rectangle 13"/>
            <p:cNvSpPr/>
            <p:nvPr/>
          </p:nvSpPr>
          <p:spPr>
            <a:xfrm>
              <a:off x="6679319"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285750" defTabSz="1244600">
                <a:lnSpc>
                  <a:spcPct val="90000"/>
                </a:lnSpc>
                <a:spcBef>
                  <a:spcPct val="0"/>
                </a:spcBef>
                <a:spcAft>
                  <a:spcPct val="15000"/>
                </a:spcAft>
              </a:pPr>
              <a:r>
                <a:rPr lang="en-US" sz="2800" dirty="0">
                  <a:latin typeface="Arial Narrow" panose="020B0604020202020204" pitchFamily="34" charset="0"/>
                  <a:cs typeface="Arial Narrow" panose="020B0604020202020204" pitchFamily="34" charset="0"/>
                </a:rPr>
                <a:t>Obtains data from multiple tables by specifying the relationship between them</a:t>
              </a:r>
            </a:p>
          </p:txBody>
        </p:sp>
      </p:grpSp>
      <p:sp>
        <p:nvSpPr>
          <p:cNvPr id="2" name="Slide Number Placeholder 1">
            <a:extLst>
              <a:ext uri="{FF2B5EF4-FFF2-40B4-BE49-F238E27FC236}">
                <a16:creationId xmlns:a16="http://schemas.microsoft.com/office/drawing/2014/main" id="{CDA79F33-9069-CC4C-9E1F-58E712281A24}"/>
              </a:ext>
            </a:extLst>
          </p:cNvPr>
          <p:cNvSpPr>
            <a:spLocks noGrp="1"/>
          </p:cNvSpPr>
          <p:nvPr>
            <p:ph type="sldNum" sz="quarter" idx="4"/>
          </p:nvPr>
        </p:nvSpPr>
        <p:spPr/>
        <p:txBody>
          <a:bodyPr/>
          <a:lstStyle/>
          <a:p>
            <a:fld id="{6A7BD299-4115-435C-9390-0BF281B3F2C8}" type="slidenum">
              <a:rPr lang="en-US" smtClean="0"/>
              <a:pPr/>
              <a:t>28</a:t>
            </a:fld>
            <a:endParaRPr lang="en-US" dirty="0"/>
          </a:p>
        </p:txBody>
      </p:sp>
      <p:sp>
        <p:nvSpPr>
          <p:cNvPr id="4" name="Footer Placeholder 3">
            <a:extLst>
              <a:ext uri="{FF2B5EF4-FFF2-40B4-BE49-F238E27FC236}">
                <a16:creationId xmlns:a16="http://schemas.microsoft.com/office/drawing/2014/main" id="{19CECB58-5431-F748-BF3E-D7EA36AB89D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082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pPr>
              <a:spcBef>
                <a:spcPts val="1200"/>
              </a:spcBef>
            </a:pPr>
            <a:r>
              <a:rPr lang="en-US" dirty="0"/>
              <a:t>In its simplest form, a SELECT statement should have:</a:t>
            </a:r>
          </a:p>
          <a:p>
            <a:pPr lvl="1">
              <a:spcBef>
                <a:spcPts val="1200"/>
              </a:spcBef>
            </a:pPr>
            <a:r>
              <a:rPr lang="en-US" dirty="0"/>
              <a:t>A SELECT clause, which specifies the columns to be projected</a:t>
            </a:r>
          </a:p>
          <a:p>
            <a:pPr lvl="1">
              <a:spcBef>
                <a:spcPts val="1200"/>
              </a:spcBef>
            </a:pPr>
            <a:r>
              <a:rPr lang="en-US" dirty="0"/>
              <a:t>A FROM clause, which specifies the table/tables from which the data is to be retrieved</a:t>
            </a:r>
          </a:p>
          <a:p>
            <a:pPr marL="0" indent="0">
              <a:spcBef>
                <a:spcPct val="0"/>
              </a:spcBef>
              <a:buNone/>
            </a:pPr>
            <a:r>
              <a:rPr lang="en-IN" altLang="en-US" dirty="0">
                <a:solidFill>
                  <a:srgbClr val="000000"/>
                </a:solidFill>
                <a:latin typeface="Courier New" panose="02070309020205020404" pitchFamily="49" charset="0"/>
                <a:cs typeface="Courier New" panose="02070309020205020404" pitchFamily="49" charset="0"/>
              </a:rPr>
              <a:t>	SELECT {*|[DISTINCT] </a:t>
            </a:r>
            <a:r>
              <a:rPr lang="en-IN" altLang="en-US" dirty="0" err="1">
                <a:solidFill>
                  <a:srgbClr val="000000"/>
                </a:solidFill>
                <a:latin typeface="Courier New" panose="02070309020205020404" pitchFamily="49" charset="0"/>
                <a:cs typeface="Courier New" panose="02070309020205020404" pitchFamily="49" charset="0"/>
              </a:rPr>
              <a:t>column|expression</a:t>
            </a:r>
            <a:r>
              <a:rPr lang="en-IN" altLang="en-US" dirty="0">
                <a:solidFill>
                  <a:srgbClr val="000000"/>
                </a:solidFill>
                <a:latin typeface="Courier New" panose="02070309020205020404" pitchFamily="49" charset="0"/>
                <a:cs typeface="Courier New" panose="02070309020205020404" pitchFamily="49" charset="0"/>
              </a:rPr>
              <a:t> [alias],...}</a:t>
            </a:r>
          </a:p>
          <a:p>
            <a:pPr marL="0" indent="0">
              <a:spcBef>
                <a:spcPct val="0"/>
              </a:spcBef>
              <a:buNone/>
            </a:pPr>
            <a:r>
              <a:rPr lang="en-IN" altLang="en-US" dirty="0">
                <a:solidFill>
                  <a:srgbClr val="000000"/>
                </a:solidFill>
                <a:latin typeface="Courier New" panose="02070309020205020404" pitchFamily="49" charset="0"/>
                <a:cs typeface="Courier New" panose="02070309020205020404" pitchFamily="49" charset="0"/>
              </a:rPr>
              <a:t>	FROM table;</a:t>
            </a:r>
            <a:endParaRPr lang="en-US" dirty="0"/>
          </a:p>
          <a:p>
            <a:pPr>
              <a:spcBef>
                <a:spcPts val="1200"/>
              </a:spcBef>
            </a:pPr>
            <a:endParaRPr lang="en-US" dirty="0"/>
          </a:p>
          <a:p>
            <a:pPr>
              <a:spcBef>
                <a:spcPts val="1200"/>
              </a:spcBef>
            </a:pPr>
            <a:r>
              <a:rPr lang="en-US" dirty="0" err="1"/>
              <a:t>SELECTing</a:t>
            </a:r>
            <a:r>
              <a:rPr lang="en-US" dirty="0"/>
              <a:t> all columns</a:t>
            </a:r>
            <a:endParaRPr lang="en-US" altLang="en-US" dirty="0">
              <a:solidFill>
                <a:srgbClr val="000000"/>
              </a:solidFill>
              <a:latin typeface="Courier New" panose="02070309020205020404" pitchFamily="49" charset="0"/>
              <a:cs typeface="Courier New" panose="02070309020205020404" pitchFamily="49" charset="0"/>
            </a:endParaRPr>
          </a:p>
          <a:p>
            <a:pPr marL="0" indent="0">
              <a:spcBef>
                <a:spcPts val="120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b="1" dirty="0">
                <a:solidFill>
                  <a:srgbClr val="000000"/>
                </a:solidFill>
                <a:latin typeface="Courier New" panose="02070309020205020404" pitchFamily="49" charset="0"/>
                <a:cs typeface="Courier New" panose="02070309020205020404" pitchFamily="49" charset="0"/>
              </a:rPr>
              <a:t>* </a:t>
            </a:r>
            <a:r>
              <a:rPr lang="en-US" altLang="en-US" dirty="0">
                <a:solidFill>
                  <a:srgbClr val="000000"/>
                </a:solidFill>
                <a:latin typeface="Courier New" panose="02070309020205020404" pitchFamily="49" charset="0"/>
                <a:cs typeface="Courier New" panose="02070309020205020404" pitchFamily="49" charset="0"/>
              </a:rPr>
              <a:t>FROM Employees;</a:t>
            </a:r>
            <a:endParaRPr lang="en-US" dirty="0"/>
          </a:p>
          <a:p>
            <a:pPr>
              <a:spcBef>
                <a:spcPts val="1200"/>
              </a:spcBef>
            </a:pPr>
            <a:endParaRPr lang="en-US" dirty="0"/>
          </a:p>
          <a:p>
            <a:pPr>
              <a:spcBef>
                <a:spcPts val="1200"/>
              </a:spcBef>
            </a:pPr>
            <a:r>
              <a:rPr lang="en-US" dirty="0" err="1"/>
              <a:t>SELECTing</a:t>
            </a:r>
            <a:r>
              <a:rPr lang="en-US" dirty="0"/>
              <a:t> specific set of columns (PROJECTION)</a:t>
            </a:r>
            <a:r>
              <a:rPr lang="en-US" altLang="en-US" dirty="0">
                <a:solidFill>
                  <a:srgbClr val="000000"/>
                </a:solidFill>
                <a:latin typeface="Courier New" panose="02070309020205020404" pitchFamily="49" charset="0"/>
                <a:cs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employee_id</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endParaRPr lang="en-US" altLang="en-US" dirty="0">
              <a:solidFill>
                <a:srgbClr val="000000"/>
              </a:solidFill>
              <a:latin typeface="Courier New" panose="02070309020205020404" pitchFamily="49" charset="0"/>
              <a:cs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pPr>
              <a:spcBef>
                <a:spcPts val="1200"/>
              </a:spcBef>
            </a:pPr>
            <a:endParaRPr lang="en-US" dirty="0"/>
          </a:p>
        </p:txBody>
      </p:sp>
      <p:sp>
        <p:nvSpPr>
          <p:cNvPr id="3" name="Title 2"/>
          <p:cNvSpPr>
            <a:spLocks noGrp="1"/>
          </p:cNvSpPr>
          <p:nvPr>
            <p:ph type="title"/>
          </p:nvPr>
        </p:nvSpPr>
        <p:spPr/>
        <p:txBody>
          <a:bodyPr/>
          <a:lstStyle/>
          <a:p>
            <a:r>
              <a:rPr lang="en-US" dirty="0"/>
              <a:t>BASIC SELECT STATEMENT </a:t>
            </a:r>
          </a:p>
        </p:txBody>
      </p:sp>
      <p:sp>
        <p:nvSpPr>
          <p:cNvPr id="4" name="Slide Number Placeholder 3">
            <a:extLst>
              <a:ext uri="{FF2B5EF4-FFF2-40B4-BE49-F238E27FC236}">
                <a16:creationId xmlns:a16="http://schemas.microsoft.com/office/drawing/2014/main" id="{F15E327D-6B6B-7C4F-993F-AABD95542042}"/>
              </a:ext>
            </a:extLst>
          </p:cNvPr>
          <p:cNvSpPr>
            <a:spLocks noGrp="1"/>
          </p:cNvSpPr>
          <p:nvPr>
            <p:ph type="sldNum" sz="quarter" idx="4"/>
          </p:nvPr>
        </p:nvSpPr>
        <p:spPr/>
        <p:txBody>
          <a:bodyPr/>
          <a:lstStyle/>
          <a:p>
            <a:fld id="{6A7BD299-4115-435C-9390-0BF281B3F2C8}" type="slidenum">
              <a:rPr lang="en-US" smtClean="0"/>
              <a:pPr/>
              <a:t>29</a:t>
            </a:fld>
            <a:endParaRPr lang="en-US" dirty="0"/>
          </a:p>
        </p:txBody>
      </p:sp>
      <p:sp>
        <p:nvSpPr>
          <p:cNvPr id="5" name="Footer Placeholder 4">
            <a:extLst>
              <a:ext uri="{FF2B5EF4-FFF2-40B4-BE49-F238E27FC236}">
                <a16:creationId xmlns:a16="http://schemas.microsoft.com/office/drawing/2014/main" id="{1121E51B-8246-9347-84C6-586A631A820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611215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Bef>
                <a:spcPts val="1200"/>
              </a:spcBef>
            </a:pPr>
            <a:r>
              <a:rPr lang="en-US" dirty="0"/>
              <a:t>Need for DBMS</a:t>
            </a:r>
          </a:p>
          <a:p>
            <a:pPr>
              <a:spcBef>
                <a:spcPts val="1200"/>
              </a:spcBef>
            </a:pPr>
            <a:r>
              <a:rPr lang="en-US" dirty="0"/>
              <a:t>Users of DBMS and Data Model</a:t>
            </a:r>
            <a:endParaRPr lang="en-IN" dirty="0"/>
          </a:p>
          <a:p>
            <a:pPr>
              <a:spcBef>
                <a:spcPts val="1200"/>
              </a:spcBef>
            </a:pPr>
            <a:r>
              <a:rPr lang="en-US" dirty="0"/>
              <a:t>Relational Data Model</a:t>
            </a:r>
            <a:endParaRPr lang="en-IN" dirty="0"/>
          </a:p>
          <a:p>
            <a:pPr>
              <a:spcBef>
                <a:spcPts val="1200"/>
              </a:spcBef>
            </a:pPr>
            <a:r>
              <a:rPr lang="en-US" dirty="0"/>
              <a:t>ER Modeling</a:t>
            </a:r>
            <a:endParaRPr lang="en-IN" dirty="0"/>
          </a:p>
          <a:p>
            <a:pPr>
              <a:spcBef>
                <a:spcPts val="1200"/>
              </a:spcBef>
            </a:pPr>
            <a:r>
              <a:rPr lang="en-US" dirty="0"/>
              <a:t>Normalization</a:t>
            </a:r>
            <a:endParaRPr lang="en-IN" dirty="0"/>
          </a:p>
        </p:txBody>
      </p:sp>
      <p:sp>
        <p:nvSpPr>
          <p:cNvPr id="3" name="Title 2"/>
          <p:cNvSpPr>
            <a:spLocks noGrp="1"/>
          </p:cNvSpPr>
          <p:nvPr>
            <p:ph type="title"/>
          </p:nvPr>
        </p:nvSpPr>
        <p:spPr/>
        <p:txBody>
          <a:bodyPr>
            <a:normAutofit fontScale="90000"/>
          </a:bodyPr>
          <a:lstStyle/>
          <a:p>
            <a:r>
              <a:rPr lang="en-US" dirty="0"/>
              <a:t>CONTENTS</a:t>
            </a:r>
          </a:p>
        </p:txBody>
      </p:sp>
      <p:sp>
        <p:nvSpPr>
          <p:cNvPr id="2" name="Slide Number Placeholder 1">
            <a:extLst>
              <a:ext uri="{FF2B5EF4-FFF2-40B4-BE49-F238E27FC236}">
                <a16:creationId xmlns:a16="http://schemas.microsoft.com/office/drawing/2014/main" id="{139F0097-4884-6F44-BC7A-286FF34B2DAE}"/>
              </a:ext>
            </a:extLst>
          </p:cNvPr>
          <p:cNvSpPr>
            <a:spLocks noGrp="1"/>
          </p:cNvSpPr>
          <p:nvPr>
            <p:ph type="sldNum" sz="quarter" idx="4"/>
          </p:nvPr>
        </p:nvSpPr>
        <p:spPr/>
        <p:txBody>
          <a:bodyPr/>
          <a:lstStyle/>
          <a:p>
            <a:fld id="{6A7BD299-4115-435C-9390-0BF281B3F2C8}" type="slidenum">
              <a:rPr lang="en-US" smtClean="0"/>
              <a:pPr/>
              <a:t>3</a:t>
            </a:fld>
            <a:endParaRPr lang="en-US" dirty="0"/>
          </a:p>
        </p:txBody>
      </p:sp>
      <p:sp>
        <p:nvSpPr>
          <p:cNvPr id="5" name="Footer Placeholder 4">
            <a:extLst>
              <a:ext uri="{FF2B5EF4-FFF2-40B4-BE49-F238E27FC236}">
                <a16:creationId xmlns:a16="http://schemas.microsoft.com/office/drawing/2014/main" id="{189E3F2F-C17F-B043-8D8A-0B8F0E32DF98}"/>
              </a:ext>
            </a:extLst>
          </p:cNvPr>
          <p:cNvSpPr>
            <a:spLocks noGrp="1"/>
          </p:cNvSpPr>
          <p:nvPr>
            <p:ph type="ftr" sz="quarter" idx="3"/>
          </p:nvPr>
        </p:nvSpPr>
        <p:spPr/>
        <p:txBody>
          <a:bodyPr/>
          <a:lstStyle/>
          <a:p>
            <a:r>
              <a:rPr lang="en-US"/>
              <a:t>DBMS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SQL statements are not case sensitive</a:t>
            </a:r>
          </a:p>
          <a:p>
            <a:r>
              <a:rPr lang="en-US" dirty="0"/>
              <a:t>Can be entered on one or more lines</a:t>
            </a:r>
          </a:p>
          <a:p>
            <a:r>
              <a:rPr lang="en-US" dirty="0"/>
              <a:t>Put the clauses (like SELECT, FROM,WHERE etc.) on separate lines (for easy editing and code maintenance)</a:t>
            </a:r>
          </a:p>
          <a:p>
            <a:r>
              <a:rPr lang="en-US" dirty="0"/>
              <a:t>Use indents are enhance readability</a:t>
            </a:r>
          </a:p>
          <a:p>
            <a:r>
              <a:rPr lang="en-US" dirty="0"/>
              <a:t>Terminate every SQL statement with a semicolon</a:t>
            </a:r>
          </a:p>
          <a:p>
            <a:endParaRPr lang="en-US" dirty="0"/>
          </a:p>
        </p:txBody>
      </p:sp>
      <p:sp>
        <p:nvSpPr>
          <p:cNvPr id="3" name="Title 2"/>
          <p:cNvSpPr>
            <a:spLocks noGrp="1"/>
          </p:cNvSpPr>
          <p:nvPr>
            <p:ph type="title"/>
          </p:nvPr>
        </p:nvSpPr>
        <p:spPr/>
        <p:txBody>
          <a:bodyPr/>
          <a:lstStyle/>
          <a:p>
            <a:r>
              <a:rPr lang="en-US" dirty="0"/>
              <a:t>GUIDELINES FOR SQL STATEMENTS </a:t>
            </a:r>
          </a:p>
        </p:txBody>
      </p:sp>
      <p:pic>
        <p:nvPicPr>
          <p:cNvPr id="7" name="Picture 6">
            <a:extLst>
              <a:ext uri="{FF2B5EF4-FFF2-40B4-BE49-F238E27FC236}">
                <a16:creationId xmlns:a16="http://schemas.microsoft.com/office/drawing/2014/main" id="{EFD931AE-04B5-A34B-8B01-C3D230FDE4AB}"/>
              </a:ext>
            </a:extLst>
          </p:cNvPr>
          <p:cNvPicPr>
            <a:picLocks noChangeAspect="1"/>
          </p:cNvPicPr>
          <p:nvPr/>
        </p:nvPicPr>
        <p:blipFill>
          <a:blip r:embed="rId3"/>
          <a:stretch>
            <a:fillRect/>
          </a:stretch>
        </p:blipFill>
        <p:spPr>
          <a:xfrm>
            <a:off x="8244590" y="3248418"/>
            <a:ext cx="2906341" cy="3066323"/>
          </a:xfrm>
          <a:prstGeom prst="rect">
            <a:avLst/>
          </a:prstGeom>
        </p:spPr>
      </p:pic>
      <p:sp>
        <p:nvSpPr>
          <p:cNvPr id="8" name="Rectangle 7">
            <a:extLst>
              <a:ext uri="{FF2B5EF4-FFF2-40B4-BE49-F238E27FC236}">
                <a16:creationId xmlns:a16="http://schemas.microsoft.com/office/drawing/2014/main" id="{1504EB03-0550-0843-9ECC-65DD95F5DDC2}"/>
              </a:ext>
            </a:extLst>
          </p:cNvPr>
          <p:cNvSpPr/>
          <p:nvPr/>
        </p:nvSpPr>
        <p:spPr>
          <a:xfrm rot="21407473">
            <a:off x="8334530" y="3978852"/>
            <a:ext cx="2638294" cy="2031325"/>
          </a:xfrm>
          <a:prstGeom prst="rect">
            <a:avLst/>
          </a:prstGeom>
        </p:spPr>
        <p:txBody>
          <a:bodyPr wrap="square">
            <a:spAutoFit/>
          </a:bodyPr>
          <a:lstStyle/>
          <a:p>
            <a:pPr algn="ctr"/>
            <a:r>
              <a:rPr lang="en-US" dirty="0"/>
              <a:t>Conventions for writing SQLs</a:t>
            </a:r>
          </a:p>
          <a:p>
            <a:pPr marL="285750" indent="-285750">
              <a:buFont typeface="Arial" panose="020B0604020202020204" pitchFamily="34" charset="0"/>
              <a:buChar char="•"/>
            </a:pPr>
            <a:r>
              <a:rPr lang="en-US" dirty="0"/>
              <a:t>Keywords in CAPITALS</a:t>
            </a:r>
          </a:p>
          <a:p>
            <a:pPr marL="285750" indent="-285750">
              <a:buFont typeface="Arial" panose="020B0604020202020204" pitchFamily="34" charset="0"/>
              <a:buChar char="•"/>
            </a:pPr>
            <a:r>
              <a:rPr lang="en-US" dirty="0"/>
              <a:t>Table names Initial capital</a:t>
            </a:r>
          </a:p>
          <a:p>
            <a:pPr marL="285750" indent="-285750">
              <a:buFont typeface="Arial" panose="020B0604020202020204" pitchFamily="34" charset="0"/>
              <a:buChar char="•"/>
            </a:pPr>
            <a:r>
              <a:rPr lang="en-US" dirty="0"/>
              <a:t>Column names in all small letters</a:t>
            </a:r>
          </a:p>
        </p:txBody>
      </p:sp>
      <p:sp>
        <p:nvSpPr>
          <p:cNvPr id="4" name="Footer Placeholder 3">
            <a:extLst>
              <a:ext uri="{FF2B5EF4-FFF2-40B4-BE49-F238E27FC236}">
                <a16:creationId xmlns:a16="http://schemas.microsoft.com/office/drawing/2014/main" id="{B64FC906-5BD5-1544-9050-46467FE87B9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4898F542-5D4E-A344-897A-06066897659A}"/>
              </a:ext>
            </a:extLst>
          </p:cNvPr>
          <p:cNvSpPr>
            <a:spLocks noGrp="1"/>
          </p:cNvSpPr>
          <p:nvPr>
            <p:ph type="sldNum" sz="quarter" idx="4"/>
          </p:nvPr>
        </p:nvSpPr>
        <p:spPr/>
        <p:txBody>
          <a:bodyPr/>
          <a:lstStyle/>
          <a:p>
            <a:fld id="{6A7BD299-4115-435C-9390-0BF281B3F2C8}" type="slidenum">
              <a:rPr lang="en-US" smtClean="0"/>
              <a:pPr/>
              <a:t>30</a:t>
            </a:fld>
            <a:endParaRPr lang="en-US" dirty="0"/>
          </a:p>
        </p:txBody>
      </p:sp>
    </p:spTree>
    <p:extLst>
      <p:ext uri="{BB962C8B-B14F-4D97-AF65-F5344CB8AC3E}">
        <p14:creationId xmlns:p14="http://schemas.microsoft.com/office/powerpoint/2010/main" val="322119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fontScale="92500" lnSpcReduction="20000"/>
          </a:bodyPr>
          <a:lstStyle/>
          <a:p>
            <a:r>
              <a:rPr lang="en-US" dirty="0"/>
              <a:t>Calculations like – addition(+), subtraction(-), multiplication( *) and division ( / ) can be performed on the data retrieved from the tables</a:t>
            </a:r>
          </a:p>
          <a:p>
            <a:r>
              <a:rPr lang="en-US" dirty="0"/>
              <a:t>For example:</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 salary, </a:t>
            </a:r>
            <a:r>
              <a:rPr lang="en-US" altLang="en-US" dirty="0">
                <a:solidFill>
                  <a:srgbClr val="C00000"/>
                </a:solidFill>
                <a:latin typeface="Courier New" panose="02070309020205020404" pitchFamily="49" charset="0"/>
                <a:cs typeface="Courier New" panose="02070309020205020404" pitchFamily="49" charset="0"/>
              </a:rPr>
              <a:t>salary + 300</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endParaRPr lang="en-US" altLang="en-US" sz="2400" dirty="0"/>
          </a:p>
          <a:p>
            <a:pPr lvl="1" indent="-457200" defTabSz="527975">
              <a:spcAft>
                <a:spcPts val="600"/>
              </a:spcAft>
              <a:buSzPct val="100000"/>
              <a:buFont typeface="Wingdings" pitchFamily="2" charset="2"/>
              <a:buChar char="Ø"/>
            </a:pPr>
            <a:r>
              <a:rPr lang="en-US" altLang="en-US" sz="2400" dirty="0"/>
              <a:t>The column </a:t>
            </a:r>
            <a:r>
              <a:rPr lang="en-US" altLang="en-US" sz="2400" dirty="0">
                <a:solidFill>
                  <a:srgbClr val="C00000"/>
                </a:solidFill>
              </a:rPr>
              <a:t>salary + 300 </a:t>
            </a:r>
            <a:r>
              <a:rPr lang="en-US" altLang="en-US" sz="2400" dirty="0"/>
              <a:t>is a computed column</a:t>
            </a:r>
            <a:endParaRPr lang="en-US" dirty="0"/>
          </a:p>
          <a:p>
            <a:r>
              <a:rPr lang="en-US" dirty="0"/>
              <a:t>Annual compensation of salary is obtained by multiplying the salaries of each employee by 12 and providing a one time bonus of $500</a:t>
            </a:r>
          </a:p>
          <a:p>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err="1">
                <a:solidFill>
                  <a:srgbClr val="C00000"/>
                </a:solidFill>
                <a:latin typeface="Courier New" panose="02070309020205020404" pitchFamily="49" charset="0"/>
                <a:cs typeface="Courier New" panose="02070309020205020404" pitchFamily="49" charset="0"/>
              </a:rPr>
              <a:t>salary</a:t>
            </a:r>
            <a:r>
              <a:rPr lang="en-US" altLang="en-US" dirty="0">
                <a:solidFill>
                  <a:srgbClr val="C00000"/>
                </a:solidFill>
                <a:latin typeface="Courier New" panose="02070309020205020404" pitchFamily="49" charset="0"/>
                <a:cs typeface="Courier New" panose="02070309020205020404" pitchFamily="49" charset="0"/>
              </a:rPr>
              <a:t>*12 + 500</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pPr>
              <a:spcBef>
                <a:spcPct val="0"/>
              </a:spcBef>
            </a:pPr>
            <a:endParaRPr lang="en-US" dirty="0"/>
          </a:p>
          <a:p>
            <a:pPr>
              <a:spcBef>
                <a:spcPct val="0"/>
              </a:spcBef>
            </a:pPr>
            <a:r>
              <a:rPr lang="en-US" dirty="0"/>
              <a:t>Get the employee first name, last name and the annual compensation of employees, by providing a monthly bonus of $100 (Check operator precedence)</a:t>
            </a:r>
          </a:p>
          <a:p>
            <a:pPr>
              <a:spcBef>
                <a:spcPct val="0"/>
              </a:spcBef>
            </a:pPr>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C00000"/>
                </a:solidFill>
                <a:latin typeface="Courier New" panose="02070309020205020404" pitchFamily="49" charset="0"/>
                <a:cs typeface="Courier New" panose="02070309020205020404" pitchFamily="49" charset="0"/>
              </a:rPr>
              <a:t>(salary+100)*12</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p:txBody>
      </p:sp>
      <p:sp>
        <p:nvSpPr>
          <p:cNvPr id="3" name="Title 2"/>
          <p:cNvSpPr>
            <a:spLocks noGrp="1"/>
          </p:cNvSpPr>
          <p:nvPr>
            <p:ph type="title"/>
          </p:nvPr>
        </p:nvSpPr>
        <p:spPr/>
        <p:txBody>
          <a:bodyPr/>
          <a:lstStyle/>
          <a:p>
            <a:r>
              <a:rPr lang="en-US"/>
              <a:t>ARITHMETIC EXPRESSION IN SELECT </a:t>
            </a:r>
            <a:endParaRPr lang="en-US" dirty="0"/>
          </a:p>
        </p:txBody>
      </p:sp>
      <p:sp>
        <p:nvSpPr>
          <p:cNvPr id="4" name="Slide Number Placeholder 3">
            <a:extLst>
              <a:ext uri="{FF2B5EF4-FFF2-40B4-BE49-F238E27FC236}">
                <a16:creationId xmlns:a16="http://schemas.microsoft.com/office/drawing/2014/main" id="{ABF5053D-E8CF-B540-918E-00D4E8C5B6F4}"/>
              </a:ext>
            </a:extLst>
          </p:cNvPr>
          <p:cNvSpPr>
            <a:spLocks noGrp="1"/>
          </p:cNvSpPr>
          <p:nvPr>
            <p:ph type="sldNum" sz="quarter" idx="4"/>
          </p:nvPr>
        </p:nvSpPr>
        <p:spPr/>
        <p:txBody>
          <a:bodyPr/>
          <a:lstStyle/>
          <a:p>
            <a:fld id="{6A7BD299-4115-435C-9390-0BF281B3F2C8}" type="slidenum">
              <a:rPr lang="en-US" smtClean="0"/>
              <a:pPr/>
              <a:t>31</a:t>
            </a:fld>
            <a:endParaRPr lang="en-US" dirty="0"/>
          </a:p>
        </p:txBody>
      </p:sp>
      <p:sp>
        <p:nvSpPr>
          <p:cNvPr id="5" name="Footer Placeholder 4">
            <a:extLst>
              <a:ext uri="{FF2B5EF4-FFF2-40B4-BE49-F238E27FC236}">
                <a16:creationId xmlns:a16="http://schemas.microsoft.com/office/drawing/2014/main" id="{A2ACAF28-4134-7340-B89F-5D9054F8803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93142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SQL uses the name of the selected column as the column heading</a:t>
            </a:r>
          </a:p>
          <a:p>
            <a:r>
              <a:rPr lang="en-US" dirty="0"/>
              <a:t>The entire computation “(salary + salary * </a:t>
            </a:r>
            <a:r>
              <a:rPr lang="en-US" dirty="0" err="1"/>
              <a:t>commission_pct</a:t>
            </a:r>
            <a:r>
              <a:rPr lang="en-US" dirty="0"/>
              <a:t>)” would be displayed as column header, which is not descriptive</a:t>
            </a:r>
          </a:p>
          <a:p>
            <a:r>
              <a:rPr lang="en-US" dirty="0"/>
              <a:t>A meaningful name to the column header can be given using Column Alias</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chemeClr val="tx1"/>
                </a:solidFill>
                <a:latin typeface="Courier New" panose="02070309020205020404" pitchFamily="49" charset="0"/>
                <a:cs typeface="Courier New" panose="02070309020205020404" pitchFamily="49" charset="0"/>
              </a:rPr>
              <a:t>(salary + salary * </a:t>
            </a:r>
            <a:r>
              <a:rPr lang="en-US" altLang="en-US" dirty="0" err="1">
                <a:solidFill>
                  <a:schemeClr val="tx1"/>
                </a:solidFill>
                <a:latin typeface="Courier New" panose="02070309020205020404" pitchFamily="49" charset="0"/>
                <a:cs typeface="Courier New" panose="02070309020205020404" pitchFamily="49" charset="0"/>
              </a:rPr>
              <a:t>commission_pct</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rgbClr val="C00000"/>
                </a:solidFill>
                <a:latin typeface="Courier New" panose="02070309020205020404" pitchFamily="49" charset="0"/>
                <a:cs typeface="Courier New" panose="02070309020205020404" pitchFamily="49" charset="0"/>
              </a:rPr>
              <a:t> AS </a:t>
            </a:r>
            <a:r>
              <a:rPr lang="en-US" altLang="en-US" dirty="0" err="1">
                <a:solidFill>
                  <a:srgbClr val="C00000"/>
                </a:solidFill>
                <a:latin typeface="Courier New" panose="02070309020205020404" pitchFamily="49" charset="0"/>
                <a:cs typeface="Courier New" panose="02070309020205020404" pitchFamily="49" charset="0"/>
              </a:rPr>
              <a:t>monthly_gross</a:t>
            </a:r>
            <a:endParaRPr lang="en-US" altLang="en-US" dirty="0">
              <a:solidFill>
                <a:srgbClr val="C00000"/>
              </a:solidFill>
              <a:latin typeface="Courier New" panose="02070309020205020404" pitchFamily="49" charset="0"/>
              <a:cs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chemeClr val="tx1"/>
                </a:solidFill>
                <a:latin typeface="Courier New" panose="02070309020205020404" pitchFamily="49" charset="0"/>
                <a:cs typeface="Courier New" panose="02070309020205020404" pitchFamily="49" charset="0"/>
              </a:rPr>
              <a:t>(salary + salary * </a:t>
            </a:r>
            <a:r>
              <a:rPr lang="en-US" altLang="en-US" dirty="0" err="1">
                <a:solidFill>
                  <a:schemeClr val="tx1"/>
                </a:solidFill>
                <a:latin typeface="Courier New" panose="02070309020205020404" pitchFamily="49" charset="0"/>
                <a:cs typeface="Courier New" panose="02070309020205020404" pitchFamily="49" charset="0"/>
              </a:rPr>
              <a:t>commission_pct</a:t>
            </a:r>
            <a:r>
              <a:rPr lang="en-US" altLang="en-US" dirty="0">
                <a:solidFill>
                  <a:schemeClr val="tx1"/>
                </a:solidFill>
                <a:latin typeface="Courier New" panose="02070309020205020404" pitchFamily="49" charset="0"/>
                <a:cs typeface="Courier New" panose="02070309020205020404" pitchFamily="49" charset="0"/>
              </a:rPr>
              <a:t>)*12</a:t>
            </a:r>
            <a:r>
              <a:rPr lang="en-US" altLang="en-US" dirty="0">
                <a:solidFill>
                  <a:srgbClr val="C00000"/>
                </a:solidFill>
                <a:latin typeface="Courier New" panose="02070309020205020404" pitchFamily="49" charset="0"/>
                <a:cs typeface="Courier New" panose="02070309020205020404" pitchFamily="49" charset="0"/>
              </a:rPr>
              <a:t> "Annual gross"</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r>
              <a:rPr lang="en-US" dirty="0"/>
              <a:t>Keyword “AS” is optional</a:t>
            </a:r>
          </a:p>
          <a:p>
            <a:r>
              <a:rPr lang="en-US" dirty="0"/>
              <a:t>Use double-quotes if a space or any special character is required</a:t>
            </a:r>
          </a:p>
        </p:txBody>
      </p:sp>
      <p:sp>
        <p:nvSpPr>
          <p:cNvPr id="3" name="Title 2"/>
          <p:cNvSpPr>
            <a:spLocks noGrp="1"/>
          </p:cNvSpPr>
          <p:nvPr>
            <p:ph type="title"/>
          </p:nvPr>
        </p:nvSpPr>
        <p:spPr/>
        <p:txBody>
          <a:bodyPr/>
          <a:lstStyle/>
          <a:p>
            <a:r>
              <a:rPr lang="en-US"/>
              <a:t>COLUMN ALIASES </a:t>
            </a:r>
            <a:endParaRPr lang="en-US" dirty="0"/>
          </a:p>
        </p:txBody>
      </p:sp>
      <p:sp>
        <p:nvSpPr>
          <p:cNvPr id="7" name="Slide Number Placeholder 6">
            <a:extLst>
              <a:ext uri="{FF2B5EF4-FFF2-40B4-BE49-F238E27FC236}">
                <a16:creationId xmlns:a16="http://schemas.microsoft.com/office/drawing/2014/main" id="{B0EA485B-6DF9-B845-8785-5C27EE2ADC32}"/>
              </a:ext>
            </a:extLst>
          </p:cNvPr>
          <p:cNvSpPr>
            <a:spLocks noGrp="1"/>
          </p:cNvSpPr>
          <p:nvPr>
            <p:ph type="sldNum" sz="quarter" idx="4"/>
          </p:nvPr>
        </p:nvSpPr>
        <p:spPr/>
        <p:txBody>
          <a:bodyPr/>
          <a:lstStyle/>
          <a:p>
            <a:fld id="{6A7BD299-4115-435C-9390-0BF281B3F2C8}" type="slidenum">
              <a:rPr lang="en-US" smtClean="0"/>
              <a:pPr/>
              <a:t>32</a:t>
            </a:fld>
            <a:endParaRPr lang="en-US" dirty="0"/>
          </a:p>
        </p:txBody>
      </p:sp>
      <p:sp>
        <p:nvSpPr>
          <p:cNvPr id="4" name="Footer Placeholder 3">
            <a:extLst>
              <a:ext uri="{FF2B5EF4-FFF2-40B4-BE49-F238E27FC236}">
                <a16:creationId xmlns:a16="http://schemas.microsoft.com/office/drawing/2014/main" id="{518DFCAE-3AF9-804B-964D-385A9B128D8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14288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If a row or a tuple does not have a value its said to be NULL</a:t>
            </a:r>
          </a:p>
          <a:p>
            <a:r>
              <a:rPr lang="en-US" dirty="0"/>
              <a:t>NULL indicates that the value is unavailable, unassigned, unknown or not applicable</a:t>
            </a:r>
          </a:p>
          <a:p>
            <a:r>
              <a:rPr lang="en-US" dirty="0"/>
              <a:t>NULL is not zero or a blank space, it’s indicates absence of a value</a:t>
            </a:r>
          </a:p>
          <a:p>
            <a:r>
              <a:rPr lang="en-US" dirty="0"/>
              <a:t>The COMMISSION_PCT column in EMPLOYEES table has values only for sales people. For other employees it is NULL as they are not eligible for it</a:t>
            </a:r>
          </a:p>
          <a:p>
            <a:r>
              <a:rPr lang="en-US" dirty="0"/>
              <a:t>This query would result in NULL values for employees who do not earn commission</a:t>
            </a:r>
            <a:endParaRPr lang="en-IN" altLang="en-US" dirty="0"/>
          </a:p>
          <a:p>
            <a:pPr marL="0" indent="0">
              <a:buNone/>
            </a:pPr>
            <a:r>
              <a:rPr lang="en-IN" altLang="en-US" dirty="0"/>
              <a:t>	</a:t>
            </a:r>
            <a:r>
              <a:rPr lang="en-IN" altLang="en-US" dirty="0">
                <a:latin typeface="Courier New" panose="02070309020205020404" pitchFamily="49" charset="0"/>
                <a:cs typeface="Courier New" panose="02070309020205020404" pitchFamily="49" charset="0"/>
              </a:rPr>
              <a:t>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(salary*</a:t>
            </a:r>
            <a:r>
              <a:rPr lang="en-IN" altLang="en-US" dirty="0" err="1">
                <a:latin typeface="Courier New" panose="02070309020205020404" pitchFamily="49" charset="0"/>
                <a:cs typeface="Courier New" panose="02070309020205020404" pitchFamily="49" charset="0"/>
              </a:rPr>
              <a:t>commission_pct</a:t>
            </a:r>
            <a:r>
              <a:rPr lang="en-IN" altLang="en-US" dirty="0">
                <a:latin typeface="Courier New" panose="02070309020205020404" pitchFamily="49" charset="0"/>
                <a:cs typeface="Courier New" panose="02070309020205020404" pitchFamily="49" charset="0"/>
              </a:rPr>
              <a:t>)</a:t>
            </a:r>
          </a:p>
          <a:p>
            <a:pPr marL="0" indent="0">
              <a:buNone/>
            </a:pPr>
            <a:r>
              <a:rPr lang="en-IN" altLang="en-US" dirty="0">
                <a:latin typeface="Courier New" panose="02070309020205020404" pitchFamily="49" charset="0"/>
                <a:cs typeface="Courier New" panose="02070309020205020404" pitchFamily="49" charset="0"/>
              </a:rPr>
              <a:t>	FROM  Employees;</a:t>
            </a:r>
            <a:endParaRPr lang="en-US" dirty="0">
              <a:latin typeface="Courier New" panose="02070309020205020404" pitchFamily="49" charset="0"/>
              <a:cs typeface="Courier New" panose="02070309020205020404" pitchFamily="49" charset="0"/>
            </a:endParaRPr>
          </a:p>
          <a:p>
            <a:endParaRPr lang="en-US" dirty="0"/>
          </a:p>
          <a:p>
            <a:r>
              <a:rPr lang="en-US" dirty="0"/>
              <a:t>If the value of any column in an expression is NULL, the whole expression becomes NULL</a:t>
            </a:r>
          </a:p>
          <a:p>
            <a:endParaRPr lang="en-US" dirty="0"/>
          </a:p>
        </p:txBody>
      </p:sp>
      <p:sp>
        <p:nvSpPr>
          <p:cNvPr id="3" name="Title 2"/>
          <p:cNvSpPr>
            <a:spLocks noGrp="1"/>
          </p:cNvSpPr>
          <p:nvPr>
            <p:ph type="title"/>
          </p:nvPr>
        </p:nvSpPr>
        <p:spPr>
          <a:prstGeom prst="rect">
            <a:avLst/>
          </a:prstGeom>
        </p:spPr>
        <p:txBody>
          <a:bodyPr/>
          <a:lstStyle/>
          <a:p>
            <a:r>
              <a:rPr lang="en-US" dirty="0"/>
              <a:t>COLUMNS WITH NULL IN SELECT </a:t>
            </a:r>
          </a:p>
        </p:txBody>
      </p:sp>
      <p:sp>
        <p:nvSpPr>
          <p:cNvPr id="4" name="Footer Placeholder 3">
            <a:extLst>
              <a:ext uri="{FF2B5EF4-FFF2-40B4-BE49-F238E27FC236}">
                <a16:creationId xmlns:a16="http://schemas.microsoft.com/office/drawing/2014/main" id="{1BDA3EFE-36F8-5942-84FF-47EC6C5CCF8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FC2E94E4-E782-6B41-97CB-2D9A5E19EAA4}"/>
              </a:ext>
            </a:extLst>
          </p:cNvPr>
          <p:cNvSpPr>
            <a:spLocks noGrp="1"/>
          </p:cNvSpPr>
          <p:nvPr>
            <p:ph type="sldNum" sz="quarter" idx="4"/>
          </p:nvPr>
        </p:nvSpPr>
        <p:spPr/>
        <p:txBody>
          <a:bodyPr/>
          <a:lstStyle/>
          <a:p>
            <a:fld id="{6A7BD299-4115-435C-9390-0BF281B3F2C8}" type="slidenum">
              <a:rPr lang="en-US" smtClean="0"/>
              <a:pPr/>
              <a:t>33</a:t>
            </a:fld>
            <a:endParaRPr lang="en-US" dirty="0"/>
          </a:p>
        </p:txBody>
      </p:sp>
    </p:spTree>
    <p:extLst>
      <p:ext uri="{BB962C8B-B14F-4D97-AF65-F5344CB8AC3E}">
        <p14:creationId xmlns:p14="http://schemas.microsoft.com/office/powerpoint/2010/main" val="2152367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Useful to link columns or character strings to other columns</a:t>
            </a:r>
          </a:p>
          <a:p>
            <a:r>
              <a:rPr lang="en-US" dirty="0"/>
              <a:t>Columns are combined to make a single column using CONCAT:</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SELECT CONCAT(</a:t>
            </a:r>
            <a:r>
              <a:rPr lang="en-US" altLang="en-US" dirty="0" err="1">
                <a:latin typeface="Courier New" panose="02070309020205020404" pitchFamily="49" charset="0"/>
              </a:rPr>
              <a:t>first_name,last_name</a:t>
            </a:r>
            <a:r>
              <a:rPr lang="en-US" altLang="en-US" dirty="0">
                <a:latin typeface="Courier New" panose="02070309020205020404" pitchFamily="49" charset="0"/>
              </a:rPr>
              <a:t>) AS </a:t>
            </a:r>
            <a:r>
              <a:rPr lang="en-US" altLang="en-US" dirty="0" err="1">
                <a:latin typeface="Courier New" panose="02070309020205020404" pitchFamily="49" charset="0"/>
              </a:rPr>
              <a:t>fullname</a:t>
            </a: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With a space between names:</a:t>
            </a:r>
          </a:p>
          <a:p>
            <a:pPr marL="0" indent="0">
              <a:spcBef>
                <a:spcPct val="0"/>
              </a:spcBef>
              <a:buNone/>
            </a:pPr>
            <a:r>
              <a:rPr lang="en-US" altLang="en-US" dirty="0">
                <a:latin typeface="Courier New" panose="02070309020205020404" pitchFamily="49" charset="0"/>
              </a:rPr>
              <a:t>	SELECT CONCAT(</a:t>
            </a:r>
            <a:r>
              <a:rPr lang="en-US" altLang="en-US" dirty="0" err="1">
                <a:latin typeface="Courier New" panose="02070309020205020404" pitchFamily="49" charset="0"/>
              </a:rPr>
              <a:t>first_name</a:t>
            </a:r>
            <a:r>
              <a:rPr lang="en-US" altLang="en-US" dirty="0">
                <a:latin typeface="Courier New" panose="02070309020205020404" pitchFamily="49" charset="0"/>
              </a:rPr>
              <a:t>, ' ', </a:t>
            </a:r>
            <a:r>
              <a:rPr lang="en-US" altLang="en-US" dirty="0" err="1">
                <a:latin typeface="Courier New" panose="02070309020205020404" pitchFamily="49" charset="0"/>
              </a:rPr>
              <a:t>last_name</a:t>
            </a:r>
            <a:r>
              <a:rPr lang="en-US" altLang="en-US" dirty="0">
                <a:latin typeface="Courier New" panose="02070309020205020404" pitchFamily="49" charset="0"/>
              </a:rPr>
              <a:t>) AS </a:t>
            </a:r>
            <a:r>
              <a:rPr lang="en-US" altLang="en-US" dirty="0" err="1">
                <a:latin typeface="Courier New" panose="02070309020205020404" pitchFamily="49" charset="0"/>
              </a:rPr>
              <a:t>fullname</a:t>
            </a: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It can be used to provide more meaning to the output:</a:t>
            </a:r>
          </a:p>
          <a:p>
            <a:pPr marL="0" indent="0">
              <a:spcBef>
                <a:spcPct val="0"/>
              </a:spcBef>
              <a:buNone/>
            </a:pPr>
            <a:r>
              <a:rPr lang="en-US" altLang="en-US" dirty="0">
                <a:latin typeface="Courier New" panose="02070309020205020404" pitchFamily="49" charset="0"/>
              </a:rPr>
              <a:t>	SELECT CONCAT(</a:t>
            </a:r>
            <a:r>
              <a:rPr lang="en-US" altLang="en-US" dirty="0" err="1">
                <a:latin typeface="Courier New" panose="02070309020205020404" pitchFamily="49" charset="0"/>
              </a:rPr>
              <a:t>first_name</a:t>
            </a:r>
            <a:r>
              <a:rPr lang="en-US" altLang="en-US" dirty="0">
                <a:latin typeface="Courier New" panose="02070309020205020404" pitchFamily="49" charset="0"/>
              </a:rPr>
              <a:t>,' works as ', </a:t>
            </a:r>
            <a:r>
              <a:rPr lang="en-US" altLang="en-US" dirty="0" err="1">
                <a:latin typeface="Courier New" panose="02070309020205020404" pitchFamily="49" charset="0"/>
              </a:rPr>
              <a:t>job_id</a:t>
            </a:r>
            <a:r>
              <a:rPr lang="en-US" altLang="en-US" dirty="0">
                <a:latin typeface="Courier New" panose="02070309020205020404" pitchFamily="49" charset="0"/>
              </a:rPr>
              <a:t>, ' in 	dept.', </a:t>
            </a:r>
            <a:r>
              <a:rPr lang="en-US" altLang="en-US" dirty="0" err="1">
                <a:latin typeface="Courier New" panose="02070309020205020404" pitchFamily="49" charset="0"/>
              </a:rPr>
              <a:t>department_id</a:t>
            </a:r>
            <a:r>
              <a:rPr lang="en-US" altLang="en-US" dirty="0">
                <a:latin typeface="Courier New" panose="02070309020205020404" pitchFamily="49" charset="0"/>
              </a:rPr>
              <a:t>)  AS </a:t>
            </a:r>
            <a:r>
              <a:rPr lang="en-US" altLang="en-US" dirty="0" err="1">
                <a:latin typeface="Courier New" panose="02070309020205020404" pitchFamily="49" charset="0"/>
              </a:rPr>
              <a:t>employee_desc</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p:txBody>
      </p:sp>
      <p:sp>
        <p:nvSpPr>
          <p:cNvPr id="3" name="Title 2"/>
          <p:cNvSpPr>
            <a:spLocks noGrp="1"/>
          </p:cNvSpPr>
          <p:nvPr>
            <p:ph type="title"/>
          </p:nvPr>
        </p:nvSpPr>
        <p:spPr/>
        <p:txBody>
          <a:bodyPr/>
          <a:lstStyle/>
          <a:p>
            <a:r>
              <a:rPr lang="en-US"/>
              <a:t>CONCATENATION OPERATOR </a:t>
            </a:r>
            <a:endParaRPr lang="en-US" dirty="0"/>
          </a:p>
        </p:txBody>
      </p:sp>
      <p:sp>
        <p:nvSpPr>
          <p:cNvPr id="4" name="Slide Number Placeholder 3">
            <a:extLst>
              <a:ext uri="{FF2B5EF4-FFF2-40B4-BE49-F238E27FC236}">
                <a16:creationId xmlns:a16="http://schemas.microsoft.com/office/drawing/2014/main" id="{60EC560B-C892-4E45-A674-F1FA1543405D}"/>
              </a:ext>
            </a:extLst>
          </p:cNvPr>
          <p:cNvSpPr>
            <a:spLocks noGrp="1"/>
          </p:cNvSpPr>
          <p:nvPr>
            <p:ph type="sldNum" sz="quarter" idx="4"/>
          </p:nvPr>
        </p:nvSpPr>
        <p:spPr/>
        <p:txBody>
          <a:bodyPr/>
          <a:lstStyle/>
          <a:p>
            <a:fld id="{6A7BD299-4115-435C-9390-0BF281B3F2C8}" type="slidenum">
              <a:rPr lang="en-US" smtClean="0"/>
              <a:pPr/>
              <a:t>34</a:t>
            </a:fld>
            <a:endParaRPr lang="en-US" dirty="0"/>
          </a:p>
        </p:txBody>
      </p:sp>
      <p:sp>
        <p:nvSpPr>
          <p:cNvPr id="5" name="Footer Placeholder 4">
            <a:extLst>
              <a:ext uri="{FF2B5EF4-FFF2-40B4-BE49-F238E27FC236}">
                <a16:creationId xmlns:a16="http://schemas.microsoft.com/office/drawing/2014/main" id="{29066C9B-83AE-DE40-95AC-05C0482C7B5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45910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SELECT by default, displays all the rows in the table inclusive of duplicate rows</a:t>
            </a:r>
          </a:p>
          <a:p>
            <a:r>
              <a:rPr lang="en-US" dirty="0"/>
              <a:t>To eliminate duplicate rows in the result, include the DISTINCT keyword in SELECT</a:t>
            </a:r>
          </a:p>
          <a:p>
            <a:r>
              <a:rPr lang="en-US" dirty="0"/>
              <a:t>Get unique list of departments where employees are working:</a:t>
            </a:r>
          </a:p>
          <a:p>
            <a:pPr marL="0" indent="0">
              <a:spcBef>
                <a:spcPct val="0"/>
              </a:spcBef>
              <a:buNone/>
            </a:pPr>
            <a:r>
              <a:rPr lang="en-US" altLang="en-US" dirty="0">
                <a:latin typeface="Courier New" panose="02070309020205020404" pitchFamily="49" charset="0"/>
              </a:rPr>
              <a:t>	SELECT DISTINCT </a:t>
            </a:r>
            <a:r>
              <a:rPr lang="en-US" altLang="en-US" dirty="0" err="1">
                <a:latin typeface="Courier New" panose="02070309020205020404" pitchFamily="49" charset="0"/>
              </a:rPr>
              <a:t>department_id</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Get unique list of departments and jobs:</a:t>
            </a:r>
          </a:p>
          <a:p>
            <a:pPr marL="0" indent="0">
              <a:spcBef>
                <a:spcPct val="0"/>
              </a:spcBef>
              <a:buNone/>
            </a:pPr>
            <a:r>
              <a:rPr lang="en-US" altLang="en-US" dirty="0">
                <a:latin typeface="Courier New" panose="02070309020205020404" pitchFamily="49" charset="0"/>
              </a:rPr>
              <a:t>	SELECT DISTINCT </a:t>
            </a:r>
            <a:r>
              <a:rPr lang="en-US" altLang="en-US" dirty="0" err="1">
                <a:latin typeface="Courier New" panose="02070309020205020404" pitchFamily="49" charset="0"/>
              </a:rPr>
              <a:t>department_id</a:t>
            </a:r>
            <a:r>
              <a:rPr lang="en-US" altLang="en-US" dirty="0">
                <a:latin typeface="Courier New" panose="02070309020205020404" pitchFamily="49" charset="0"/>
              </a:rPr>
              <a:t>, </a:t>
            </a:r>
            <a:r>
              <a:rPr lang="en-US" altLang="en-US" dirty="0" err="1">
                <a:latin typeface="Courier New" panose="02070309020205020404" pitchFamily="49" charset="0"/>
              </a:rPr>
              <a:t>job_id</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Note that the above query might show duplicate department ids as there can be employees in it with more than one job id</a:t>
            </a:r>
          </a:p>
        </p:txBody>
      </p:sp>
      <p:sp>
        <p:nvSpPr>
          <p:cNvPr id="3" name="Title 2"/>
          <p:cNvSpPr>
            <a:spLocks noGrp="1"/>
          </p:cNvSpPr>
          <p:nvPr>
            <p:ph type="title"/>
          </p:nvPr>
        </p:nvSpPr>
        <p:spPr/>
        <p:txBody>
          <a:bodyPr/>
          <a:lstStyle/>
          <a:p>
            <a:r>
              <a:rPr lang="en-US"/>
              <a:t>ELIMINATING DUPLICATE ROWS </a:t>
            </a:r>
            <a:endParaRPr lang="en-US" dirty="0"/>
          </a:p>
        </p:txBody>
      </p:sp>
      <p:sp>
        <p:nvSpPr>
          <p:cNvPr id="5" name="Slide Number Placeholder 4">
            <a:extLst>
              <a:ext uri="{FF2B5EF4-FFF2-40B4-BE49-F238E27FC236}">
                <a16:creationId xmlns:a16="http://schemas.microsoft.com/office/drawing/2014/main" id="{4579F669-692E-FC48-8D14-96303691CE74}"/>
              </a:ext>
            </a:extLst>
          </p:cNvPr>
          <p:cNvSpPr>
            <a:spLocks noGrp="1"/>
          </p:cNvSpPr>
          <p:nvPr>
            <p:ph type="sldNum" sz="quarter" idx="4"/>
          </p:nvPr>
        </p:nvSpPr>
        <p:spPr/>
        <p:txBody>
          <a:bodyPr/>
          <a:lstStyle/>
          <a:p>
            <a:fld id="{6A7BD299-4115-435C-9390-0BF281B3F2C8}" type="slidenum">
              <a:rPr lang="en-US" smtClean="0"/>
              <a:pPr/>
              <a:t>35</a:t>
            </a:fld>
            <a:endParaRPr lang="en-US" dirty="0"/>
          </a:p>
        </p:txBody>
      </p:sp>
      <p:sp>
        <p:nvSpPr>
          <p:cNvPr id="4" name="Footer Placeholder 3">
            <a:extLst>
              <a:ext uri="{FF2B5EF4-FFF2-40B4-BE49-F238E27FC236}">
                <a16:creationId xmlns:a16="http://schemas.microsoft.com/office/drawing/2014/main" id="{9BF85E56-214C-6D4A-942D-7F86B920D21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866729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Describe command on a table displays:</a:t>
            </a:r>
          </a:p>
          <a:p>
            <a:pPr lvl="1"/>
            <a:r>
              <a:rPr lang="en-US" dirty="0"/>
              <a:t>Names of the columns in the table </a:t>
            </a:r>
          </a:p>
          <a:p>
            <a:pPr lvl="1"/>
            <a:r>
              <a:rPr lang="en-US" dirty="0"/>
              <a:t>Whether a column is NOT NULL</a:t>
            </a:r>
          </a:p>
          <a:p>
            <a:pPr lvl="1"/>
            <a:r>
              <a:rPr lang="en-US" dirty="0"/>
              <a:t>Datatype of the column</a:t>
            </a:r>
          </a:p>
          <a:p>
            <a:pPr lvl="1"/>
            <a:r>
              <a:rPr lang="en-US" dirty="0"/>
              <a:t>Note that is is not an SQL statement though</a:t>
            </a:r>
          </a:p>
          <a:p>
            <a:r>
              <a:rPr lang="en-US" altLang="en-US" dirty="0">
                <a:solidFill>
                  <a:srgbClr val="000000"/>
                </a:solidFill>
                <a:latin typeface="Courier New" panose="02070309020205020404" pitchFamily="49" charset="0"/>
              </a:rPr>
              <a:t>DESCRIBE Employees;</a:t>
            </a:r>
          </a:p>
          <a:p>
            <a:endParaRPr lang="en-US" dirty="0"/>
          </a:p>
          <a:p>
            <a:endParaRPr lang="en-US" dirty="0"/>
          </a:p>
        </p:txBody>
      </p:sp>
      <p:sp>
        <p:nvSpPr>
          <p:cNvPr id="3" name="Title 2"/>
          <p:cNvSpPr>
            <a:spLocks noGrp="1"/>
          </p:cNvSpPr>
          <p:nvPr>
            <p:ph type="title"/>
          </p:nvPr>
        </p:nvSpPr>
        <p:spPr/>
        <p:txBody>
          <a:bodyPr/>
          <a:lstStyle/>
          <a:p>
            <a:r>
              <a:rPr lang="en-US"/>
              <a:t>DESCRIBE COMMAND </a:t>
            </a:r>
            <a:endParaRPr lang="en-US" dirty="0"/>
          </a:p>
        </p:txBody>
      </p:sp>
      <p:sp>
        <p:nvSpPr>
          <p:cNvPr id="4" name="Slide Number Placeholder 3">
            <a:extLst>
              <a:ext uri="{FF2B5EF4-FFF2-40B4-BE49-F238E27FC236}">
                <a16:creationId xmlns:a16="http://schemas.microsoft.com/office/drawing/2014/main" id="{951A8BAD-2DA6-8447-A13F-CA8EB650BBA8}"/>
              </a:ext>
            </a:extLst>
          </p:cNvPr>
          <p:cNvSpPr>
            <a:spLocks noGrp="1"/>
          </p:cNvSpPr>
          <p:nvPr>
            <p:ph type="sldNum" sz="quarter" idx="4"/>
          </p:nvPr>
        </p:nvSpPr>
        <p:spPr/>
        <p:txBody>
          <a:bodyPr/>
          <a:lstStyle/>
          <a:p>
            <a:fld id="{6A7BD299-4115-435C-9390-0BF281B3F2C8}" type="slidenum">
              <a:rPr lang="en-US" smtClean="0"/>
              <a:pPr/>
              <a:t>36</a:t>
            </a:fld>
            <a:endParaRPr lang="en-US" dirty="0"/>
          </a:p>
        </p:txBody>
      </p:sp>
      <p:sp>
        <p:nvSpPr>
          <p:cNvPr id="6" name="Footer Placeholder 5">
            <a:extLst>
              <a:ext uri="{FF2B5EF4-FFF2-40B4-BE49-F238E27FC236}">
                <a16:creationId xmlns:a16="http://schemas.microsoft.com/office/drawing/2014/main" id="{A8A563E4-CAAB-4E40-858E-260A585034A9}"/>
              </a:ext>
            </a:extLst>
          </p:cNvPr>
          <p:cNvSpPr>
            <a:spLocks noGrp="1"/>
          </p:cNvSpPr>
          <p:nvPr>
            <p:ph type="ftr" sz="quarter" idx="3"/>
          </p:nvPr>
        </p:nvSpPr>
        <p:spPr/>
        <p:txBody>
          <a:bodyPr/>
          <a:lstStyle/>
          <a:p>
            <a:r>
              <a:rPr lang="en-US"/>
              <a:t>DBMS</a:t>
            </a:r>
            <a:endParaRPr lang="en-US" dirty="0"/>
          </a:p>
        </p:txBody>
      </p:sp>
      <p:sp>
        <p:nvSpPr>
          <p:cNvPr id="7" name="Rectangle 6">
            <a:extLst>
              <a:ext uri="{FF2B5EF4-FFF2-40B4-BE49-F238E27FC236}">
                <a16:creationId xmlns:a16="http://schemas.microsoft.com/office/drawing/2014/main" id="{B678A0F3-144D-464C-8CE3-00A3AE74C7DC}"/>
              </a:ext>
            </a:extLst>
          </p:cNvPr>
          <p:cNvSpPr/>
          <p:nvPr/>
        </p:nvSpPr>
        <p:spPr>
          <a:xfrm>
            <a:off x="2286038" y="3534013"/>
            <a:ext cx="7428730" cy="3323987"/>
          </a:xfrm>
          <a:prstGeom prst="rect">
            <a:avLst/>
          </a:prstGeom>
        </p:spPr>
        <p:txBody>
          <a:bodyPr wrap="square">
            <a:spAutoFit/>
          </a:bodyPr>
          <a:lstStyle/>
          <a:p>
            <a:r>
              <a:rPr lang="en-IN" sz="1400" dirty="0">
                <a:solidFill>
                  <a:srgbClr val="000000"/>
                </a:solidFill>
                <a:latin typeface="PT Mono" panose="02060509020205020204" pitchFamily="49" charset="77"/>
              </a:rPr>
              <a:t>+----------------+------------------+------+-----+---------+-------+</a:t>
            </a:r>
          </a:p>
          <a:p>
            <a:r>
              <a:rPr lang="en-IN" sz="1400" dirty="0">
                <a:solidFill>
                  <a:srgbClr val="000000"/>
                </a:solidFill>
                <a:latin typeface="PT Mono" panose="02060509020205020204" pitchFamily="49" charset="77"/>
              </a:rPr>
              <a:t>| Field          | Type             | Null | Key | Default | Extra |</a:t>
            </a:r>
          </a:p>
          <a:p>
            <a:r>
              <a:rPr lang="en-IN" sz="1400" dirty="0">
                <a:solidFill>
                  <a:srgbClr val="000000"/>
                </a:solidFill>
                <a:latin typeface="PT Mono" panose="02060509020205020204" pitchFamily="49" charset="77"/>
              </a:rPr>
              <a:t>+----------------+------------------+------+-----+---------+-------+</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employee_id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NO   | PRI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first_name</a:t>
            </a:r>
            <a:r>
              <a:rPr lang="en-IN" sz="1400" dirty="0">
                <a:solidFill>
                  <a:srgbClr val="000000"/>
                </a:solidFill>
                <a:latin typeface="PT Mono" panose="02060509020205020204" pitchFamily="49" charset="77"/>
              </a:rPr>
              <a:t>     | varchar(20)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last_name</a:t>
            </a:r>
            <a:r>
              <a:rPr lang="en-IN" sz="1400" dirty="0">
                <a:solidFill>
                  <a:srgbClr val="000000"/>
                </a:solidFill>
                <a:latin typeface="PT Mono" panose="02060509020205020204" pitchFamily="49" charset="77"/>
              </a:rPr>
              <a:t>      | varchar(25)      | NO   |     | NULL    |       |</a:t>
            </a:r>
          </a:p>
          <a:p>
            <a:r>
              <a:rPr lang="en-IN" sz="1400" dirty="0">
                <a:solidFill>
                  <a:srgbClr val="000000"/>
                </a:solidFill>
                <a:latin typeface="PT Mono" panose="02060509020205020204" pitchFamily="49" charset="77"/>
              </a:rPr>
              <a:t>| email          | varchar(25)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phone_number</a:t>
            </a:r>
            <a:r>
              <a:rPr lang="en-IN" sz="1400" dirty="0">
                <a:solidFill>
                  <a:srgbClr val="000000"/>
                </a:solidFill>
                <a:latin typeface="PT Mono" panose="02060509020205020204" pitchFamily="49" charset="77"/>
              </a:rPr>
              <a:t>   | varchar(20)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hire_date</a:t>
            </a:r>
            <a:r>
              <a:rPr lang="en-IN" sz="1400" dirty="0">
                <a:solidFill>
                  <a:srgbClr val="000000"/>
                </a:solidFill>
                <a:latin typeface="PT Mono" panose="02060509020205020204" pitchFamily="49" charset="77"/>
              </a:rPr>
              <a:t>      | date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job_id</a:t>
            </a:r>
            <a:r>
              <a:rPr lang="en-IN" sz="1400" dirty="0">
                <a:solidFill>
                  <a:srgbClr val="000000"/>
                </a:solidFill>
                <a:latin typeface="PT Mono" panose="02060509020205020204" pitchFamily="49" charset="77"/>
              </a:rPr>
              <a:t>         | varchar(10)      | NO   | MUL | NULL    |       |</a:t>
            </a:r>
          </a:p>
          <a:p>
            <a:r>
              <a:rPr lang="en-IN" sz="1400" dirty="0">
                <a:solidFill>
                  <a:srgbClr val="000000"/>
                </a:solidFill>
                <a:latin typeface="PT Mono" panose="02060509020205020204" pitchFamily="49" charset="77"/>
              </a:rPr>
              <a:t>| salary         | decimal(8,2)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commission_pct</a:t>
            </a:r>
            <a:r>
              <a:rPr lang="en-IN" sz="1400" dirty="0">
                <a:solidFill>
                  <a:srgbClr val="000000"/>
                </a:solidFill>
                <a:latin typeface="PT Mono" panose="02060509020205020204" pitchFamily="49" charset="77"/>
              </a:rPr>
              <a:t> | decimal(2,2)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manager_id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YES  | MUL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department_id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YES  | MUL | NULL    |       |</a:t>
            </a:r>
          </a:p>
          <a:p>
            <a:r>
              <a:rPr lang="en-IN" sz="1400" dirty="0">
                <a:solidFill>
                  <a:srgbClr val="000000"/>
                </a:solidFill>
                <a:latin typeface="PT Mono" panose="02060509020205020204" pitchFamily="49" charset="77"/>
              </a:rPr>
              <a:t>+----------------+------------------+------+-----+---------+-------+</a:t>
            </a:r>
            <a:endParaRPr lang="en-IN" sz="1400" dirty="0">
              <a:solidFill>
                <a:srgbClr val="000000"/>
              </a:solidFill>
              <a:effectLst/>
              <a:latin typeface="PT Mono" panose="02060509020205020204" pitchFamily="49" charset="77"/>
            </a:endParaRPr>
          </a:p>
        </p:txBody>
      </p:sp>
    </p:spTree>
    <p:extLst>
      <p:ext uri="{BB962C8B-B14F-4D97-AF65-F5344CB8AC3E}">
        <p14:creationId xmlns:p14="http://schemas.microsoft.com/office/powerpoint/2010/main" val="559700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Examples:</a:t>
            </a:r>
          </a:p>
          <a:p>
            <a:pPr marL="0" indent="0">
              <a:spcBef>
                <a:spcPct val="0"/>
              </a:spcBef>
              <a:buNone/>
            </a:pPr>
            <a:r>
              <a:rPr lang="en-IN" altLang="en-US" dirty="0">
                <a:solidFill>
                  <a:srgbClr val="000000"/>
                </a:solidFill>
                <a:latin typeface="Courier New" panose="02070309020205020404" pitchFamily="49" charset="0"/>
              </a:rPr>
              <a:t>	SELECT 10+20;</a:t>
            </a:r>
            <a:r>
              <a:rPr lang="en-US" dirty="0"/>
              <a:t>… outputs 30. </a:t>
            </a:r>
          </a:p>
          <a:p>
            <a:pPr>
              <a:spcBef>
                <a:spcPct val="0"/>
              </a:spcBef>
            </a:pPr>
            <a:endParaRPr lang="en-US" dirty="0"/>
          </a:p>
          <a:p>
            <a:pPr>
              <a:spcBef>
                <a:spcPct val="0"/>
              </a:spcBef>
            </a:pPr>
            <a:r>
              <a:rPr lang="en-US" dirty="0"/>
              <a:t>Today's date: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CURRENT_DATE();</a:t>
            </a:r>
            <a:r>
              <a:rPr lang="en-US" dirty="0"/>
              <a:t> </a:t>
            </a:r>
          </a:p>
          <a:p>
            <a:pPr>
              <a:spcBef>
                <a:spcPct val="0"/>
              </a:spcBef>
            </a:pPr>
            <a:endParaRPr lang="en-US" dirty="0"/>
          </a:p>
          <a:p>
            <a:pPr>
              <a:spcBef>
                <a:spcPct val="0"/>
              </a:spcBef>
            </a:pPr>
            <a:r>
              <a:rPr lang="en-US" dirty="0"/>
              <a:t>Current time: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CURRENT_TIME();</a:t>
            </a:r>
            <a:r>
              <a:rPr lang="en-US" dirty="0"/>
              <a:t> </a:t>
            </a:r>
          </a:p>
          <a:p>
            <a:endParaRPr lang="en-US" dirty="0"/>
          </a:p>
          <a:p>
            <a:pPr>
              <a:spcBef>
                <a:spcPct val="0"/>
              </a:spcBef>
            </a:pPr>
            <a:r>
              <a:rPr lang="en-US" dirty="0"/>
              <a:t>Today's date &amp; time: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NOW();</a:t>
            </a:r>
            <a:r>
              <a:rPr lang="en-US" dirty="0"/>
              <a:t> </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SELECTING IMMEDIATE DATA</a:t>
            </a:r>
          </a:p>
        </p:txBody>
      </p:sp>
      <p:sp>
        <p:nvSpPr>
          <p:cNvPr id="4" name="Slide Number Placeholder 3">
            <a:extLst>
              <a:ext uri="{FF2B5EF4-FFF2-40B4-BE49-F238E27FC236}">
                <a16:creationId xmlns:a16="http://schemas.microsoft.com/office/drawing/2014/main" id="{6782F89D-98ED-974A-8566-BB6DF6E59257}"/>
              </a:ext>
            </a:extLst>
          </p:cNvPr>
          <p:cNvSpPr>
            <a:spLocks noGrp="1"/>
          </p:cNvSpPr>
          <p:nvPr>
            <p:ph type="sldNum" sz="quarter" idx="4"/>
          </p:nvPr>
        </p:nvSpPr>
        <p:spPr/>
        <p:txBody>
          <a:bodyPr/>
          <a:lstStyle/>
          <a:p>
            <a:fld id="{6A7BD299-4115-435C-9390-0BF281B3F2C8}" type="slidenum">
              <a:rPr lang="en-US" smtClean="0"/>
              <a:pPr/>
              <a:t>37</a:t>
            </a:fld>
            <a:endParaRPr lang="en-US" dirty="0"/>
          </a:p>
        </p:txBody>
      </p:sp>
      <p:sp>
        <p:nvSpPr>
          <p:cNvPr id="5" name="Footer Placeholder 4">
            <a:extLst>
              <a:ext uri="{FF2B5EF4-FFF2-40B4-BE49-F238E27FC236}">
                <a16:creationId xmlns:a16="http://schemas.microsoft.com/office/drawing/2014/main" id="{8989BA12-AFB4-2B46-9202-B8C6922AD92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8998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E722F34-3F45-FA44-827D-6524419B3D9E}"/>
              </a:ext>
            </a:extLst>
          </p:cNvPr>
          <p:cNvSpPr>
            <a:spLocks noGrp="1"/>
          </p:cNvSpPr>
          <p:nvPr>
            <p:ph type="body" idx="1"/>
          </p:nvPr>
        </p:nvSpPr>
        <p:spPr/>
        <p:txBody>
          <a:bodyPr>
            <a:normAutofit lnSpcReduction="10000"/>
          </a:bodyPr>
          <a:lstStyle/>
          <a:p>
            <a:r>
              <a:rPr lang="en-US" dirty="0"/>
              <a:t>Restricting the </a:t>
            </a:r>
            <a:r>
              <a:rPr lang="en-US" dirty="0" err="1"/>
              <a:t>SELECTed</a:t>
            </a:r>
            <a:r>
              <a:rPr lang="en-US" dirty="0"/>
              <a:t> data</a:t>
            </a:r>
          </a:p>
        </p:txBody>
      </p:sp>
      <p:sp>
        <p:nvSpPr>
          <p:cNvPr id="2" name="Slide Number Placeholder 1">
            <a:extLst>
              <a:ext uri="{FF2B5EF4-FFF2-40B4-BE49-F238E27FC236}">
                <a16:creationId xmlns:a16="http://schemas.microsoft.com/office/drawing/2014/main" id="{AC61CA71-0E4F-AA42-8807-88343A0E5443}"/>
              </a:ext>
            </a:extLst>
          </p:cNvPr>
          <p:cNvSpPr>
            <a:spLocks noGrp="1"/>
          </p:cNvSpPr>
          <p:nvPr>
            <p:ph type="sldNum" sz="quarter" idx="4294967295"/>
          </p:nvPr>
        </p:nvSpPr>
        <p:spPr>
          <a:xfrm>
            <a:off x="10661650" y="6356350"/>
            <a:ext cx="1530350" cy="365125"/>
          </a:xfrm>
        </p:spPr>
        <p:txBody>
          <a:bodyPr/>
          <a:lstStyle/>
          <a:p>
            <a:fld id="{6A7BD299-4115-435C-9390-0BF281B3F2C8}" type="slidenum">
              <a:rPr lang="en-US" smtClean="0"/>
              <a:pPr/>
              <a:t>38</a:t>
            </a:fld>
            <a:endParaRPr lang="en-US" dirty="0"/>
          </a:p>
        </p:txBody>
      </p:sp>
    </p:spTree>
    <p:extLst>
      <p:ext uri="{BB962C8B-B14F-4D97-AF65-F5344CB8AC3E}">
        <p14:creationId xmlns:p14="http://schemas.microsoft.com/office/powerpoint/2010/main" val="2179171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Rows returned from SELECT can be restricted using a WHERE clause which follows the FROM clause</a:t>
            </a:r>
          </a:p>
          <a:p>
            <a:r>
              <a:rPr lang="en-US" dirty="0"/>
              <a:t>The WHERE clause contains a condition that must be satisfied (evaluated to true) to restrict the rows</a:t>
            </a:r>
          </a:p>
          <a:p>
            <a:pPr marL="0" indent="0">
              <a:spcBef>
                <a:spcPct val="0"/>
              </a:spcBef>
              <a:buNone/>
            </a:pPr>
            <a:r>
              <a:rPr lang="en-US" altLang="en-US" dirty="0">
                <a:solidFill>
                  <a:srgbClr val="000000"/>
                </a:solidFill>
                <a:latin typeface="Courier New" panose="02070309020205020404" pitchFamily="49" charset="0"/>
              </a:rPr>
              <a:t>	SELECT *|{[DISTINCT] </a:t>
            </a:r>
            <a:r>
              <a:rPr lang="en-US" altLang="en-US" i="1" dirty="0" err="1">
                <a:solidFill>
                  <a:srgbClr val="000000"/>
                </a:solidFill>
                <a:latin typeface="Courier New" panose="02070309020205020404" pitchFamily="49" charset="0"/>
              </a:rPr>
              <a:t>column|expression</a:t>
            </a:r>
            <a:r>
              <a:rPr lang="en-US" altLang="en-US" dirty="0">
                <a:solidFill>
                  <a:srgbClr val="000000"/>
                </a:solidFill>
                <a:latin typeface="Courier New" panose="02070309020205020404" pitchFamily="49" charset="0"/>
              </a:rPr>
              <a:t> [</a:t>
            </a:r>
            <a:r>
              <a:rPr lang="en-US" altLang="en-US" i="1" dirty="0">
                <a:solidFill>
                  <a:srgbClr val="000000"/>
                </a:solidFill>
                <a:latin typeface="Courier New" panose="02070309020205020404" pitchFamily="49" charset="0"/>
              </a:rPr>
              <a:t>alias</a:t>
            </a:r>
            <a:r>
              <a:rPr lang="en-US" altLang="en-US" dirty="0">
                <a:solidFill>
                  <a:srgbClr val="000000"/>
                </a:solidFill>
                <a:latin typeface="Courier New" panose="02070309020205020404" pitchFamily="49" charset="0"/>
              </a:rPr>
              <a:t>],...}</a:t>
            </a:r>
          </a:p>
          <a:p>
            <a:pPr marL="0" indent="0">
              <a:spcBef>
                <a:spcPct val="0"/>
              </a:spcBef>
              <a:buNone/>
            </a:pPr>
            <a:r>
              <a:rPr lang="en-US" altLang="en-US" dirty="0">
                <a:solidFill>
                  <a:srgbClr val="000000"/>
                </a:solidFill>
                <a:latin typeface="Courier New" panose="02070309020205020404" pitchFamily="49" charset="0"/>
              </a:rPr>
              <a:t>	FROM   </a:t>
            </a:r>
            <a:r>
              <a:rPr lang="en-US" altLang="en-US" i="1" dirty="0">
                <a:solidFill>
                  <a:srgbClr val="000000"/>
                </a:solidFill>
                <a:latin typeface="Courier New" panose="02070309020205020404" pitchFamily="49" charset="0"/>
              </a:rPr>
              <a:t>table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[WHERE </a:t>
            </a:r>
            <a:r>
              <a:rPr lang="en-US" altLang="en-US" i="1" dirty="0">
                <a:solidFill>
                  <a:srgbClr val="000000"/>
                </a:solidFill>
                <a:latin typeface="Courier New" panose="02070309020205020404" pitchFamily="49" charset="0"/>
              </a:rPr>
              <a:t>logical expression(s)</a:t>
            </a:r>
            <a:r>
              <a:rPr lang="en-US" altLang="en-US" dirty="0">
                <a:solidFill>
                  <a:srgbClr val="000000"/>
                </a:solidFill>
                <a:latin typeface="Courier New" panose="02070309020205020404" pitchFamily="49" charset="0"/>
              </a:rPr>
              <a:t>];</a:t>
            </a:r>
          </a:p>
          <a:p>
            <a:r>
              <a:rPr lang="en-US" dirty="0"/>
              <a:t>Example:</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employee_id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 90 ;</a:t>
            </a:r>
          </a:p>
          <a:p>
            <a:r>
              <a:rPr lang="en-US" dirty="0"/>
              <a:t>Displays details of employees working in department 90.</a:t>
            </a:r>
          </a:p>
        </p:txBody>
      </p:sp>
      <p:sp>
        <p:nvSpPr>
          <p:cNvPr id="3" name="Title 2"/>
          <p:cNvSpPr>
            <a:spLocks noGrp="1"/>
          </p:cNvSpPr>
          <p:nvPr>
            <p:ph type="title"/>
          </p:nvPr>
        </p:nvSpPr>
        <p:spPr/>
        <p:txBody>
          <a:bodyPr/>
          <a:lstStyle/>
          <a:p>
            <a:r>
              <a:rPr lang="en-US"/>
              <a:t>WHERE CLAUSE</a:t>
            </a:r>
            <a:br>
              <a:rPr lang="en-US"/>
            </a:br>
            <a:endParaRPr lang="en-US" dirty="0"/>
          </a:p>
        </p:txBody>
      </p:sp>
      <p:sp>
        <p:nvSpPr>
          <p:cNvPr id="4" name="Slide Number Placeholder 3">
            <a:extLst>
              <a:ext uri="{FF2B5EF4-FFF2-40B4-BE49-F238E27FC236}">
                <a16:creationId xmlns:a16="http://schemas.microsoft.com/office/drawing/2014/main" id="{B5B11291-4CD8-D146-B903-5537FD545C94}"/>
              </a:ext>
            </a:extLst>
          </p:cNvPr>
          <p:cNvSpPr>
            <a:spLocks noGrp="1"/>
          </p:cNvSpPr>
          <p:nvPr>
            <p:ph type="sldNum" sz="quarter" idx="4"/>
          </p:nvPr>
        </p:nvSpPr>
        <p:spPr/>
        <p:txBody>
          <a:bodyPr/>
          <a:lstStyle/>
          <a:p>
            <a:fld id="{6A7BD299-4115-435C-9390-0BF281B3F2C8}" type="slidenum">
              <a:rPr lang="en-US" smtClean="0"/>
              <a:pPr/>
              <a:t>39</a:t>
            </a:fld>
            <a:endParaRPr lang="en-US" dirty="0"/>
          </a:p>
        </p:txBody>
      </p:sp>
      <p:sp>
        <p:nvSpPr>
          <p:cNvPr id="5" name="Footer Placeholder 4">
            <a:extLst>
              <a:ext uri="{FF2B5EF4-FFF2-40B4-BE49-F238E27FC236}">
                <a16:creationId xmlns:a16="http://schemas.microsoft.com/office/drawing/2014/main" id="{FECA94F6-8186-9145-84C1-CE5FA9EBE6B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6310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TRADITIONAL FILE APPROACH </a:t>
            </a:r>
            <a:endParaRPr lang="en-US" dirty="0"/>
          </a:p>
        </p:txBody>
      </p:sp>
      <p:sp>
        <p:nvSpPr>
          <p:cNvPr id="2" name="Slide Number Placeholder 1">
            <a:extLst>
              <a:ext uri="{FF2B5EF4-FFF2-40B4-BE49-F238E27FC236}">
                <a16:creationId xmlns:a16="http://schemas.microsoft.com/office/drawing/2014/main" id="{564C2BB1-F16E-5F44-9309-437F9E65BA65}"/>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a:t>
            </a:fld>
            <a:endParaRPr lang="en-US" dirty="0"/>
          </a:p>
        </p:txBody>
      </p:sp>
      <p:grpSp>
        <p:nvGrpSpPr>
          <p:cNvPr id="25" name="Group 24">
            <a:extLst>
              <a:ext uri="{FF2B5EF4-FFF2-40B4-BE49-F238E27FC236}">
                <a16:creationId xmlns:a16="http://schemas.microsoft.com/office/drawing/2014/main" id="{E07DE75E-6219-0043-AB65-279D9A1068AB}"/>
              </a:ext>
            </a:extLst>
          </p:cNvPr>
          <p:cNvGrpSpPr/>
          <p:nvPr/>
        </p:nvGrpSpPr>
        <p:grpSpPr>
          <a:xfrm>
            <a:off x="349622" y="1898460"/>
            <a:ext cx="11620706" cy="3852863"/>
            <a:chOff x="349622" y="1898460"/>
            <a:chExt cx="11620706" cy="3852863"/>
          </a:xfrm>
        </p:grpSpPr>
        <p:sp>
          <p:nvSpPr>
            <p:cNvPr id="6" name="AutoShape 3"/>
            <p:cNvSpPr>
              <a:spLocks noChangeAspect="1" noChangeArrowheads="1" noTextEdit="1"/>
            </p:cNvSpPr>
            <p:nvPr/>
          </p:nvSpPr>
          <p:spPr bwMode="auto">
            <a:xfrm>
              <a:off x="430354" y="1898460"/>
              <a:ext cx="11539974" cy="3852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nvGrpSpPr>
            <p:cNvPr id="58" name="Group 57"/>
            <p:cNvGrpSpPr/>
            <p:nvPr/>
          </p:nvGrpSpPr>
          <p:grpSpPr>
            <a:xfrm>
              <a:off x="715292" y="3536760"/>
              <a:ext cx="10281500" cy="925513"/>
              <a:chOff x="715292" y="3536760"/>
              <a:chExt cx="10281500" cy="925513"/>
            </a:xfrm>
          </p:grpSpPr>
          <p:sp>
            <p:nvSpPr>
              <p:cNvPr id="8" name="Rectangle 7"/>
              <p:cNvSpPr>
                <a:spLocks noChangeArrowheads="1"/>
              </p:cNvSpPr>
              <p:nvPr/>
            </p:nvSpPr>
            <p:spPr bwMode="auto">
              <a:xfrm>
                <a:off x="715292" y="3536760"/>
                <a:ext cx="10281500" cy="925513"/>
              </a:xfrm>
              <a:prstGeom prst="rect">
                <a:avLst/>
              </a:prstGeom>
              <a:solidFill>
                <a:schemeClr val="tx2">
                  <a:lumMod val="40000"/>
                  <a:lumOff val="60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 name="Rectangle 8"/>
              <p:cNvSpPr>
                <a:spLocks noChangeArrowheads="1"/>
              </p:cNvSpPr>
              <p:nvPr/>
            </p:nvSpPr>
            <p:spPr bwMode="auto">
              <a:xfrm>
                <a:off x="5029521" y="3768535"/>
                <a:ext cx="1997342"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mn-lt"/>
                  </a:rPr>
                  <a:t>File System</a:t>
                </a:r>
                <a:endParaRPr kumimoji="0" lang="en-US" altLang="en-US" sz="2800" b="1" i="0" u="none" strike="noStrike" cap="none" normalizeH="0" baseline="0" dirty="0">
                  <a:ln>
                    <a:noFill/>
                  </a:ln>
                  <a:solidFill>
                    <a:schemeClr val="tx1"/>
                  </a:solidFill>
                  <a:effectLst/>
                  <a:latin typeface="+mn-lt"/>
                </a:endParaRPr>
              </a:p>
            </p:txBody>
          </p:sp>
        </p:grpSp>
        <p:grpSp>
          <p:nvGrpSpPr>
            <p:cNvPr id="50" name="Group 49"/>
            <p:cNvGrpSpPr/>
            <p:nvPr/>
          </p:nvGrpSpPr>
          <p:grpSpPr>
            <a:xfrm>
              <a:off x="627437" y="1914335"/>
              <a:ext cx="2911110" cy="1622425"/>
              <a:chOff x="627437" y="1914335"/>
              <a:chExt cx="2911110" cy="1622425"/>
            </a:xfrm>
          </p:grpSpPr>
          <p:sp>
            <p:nvSpPr>
              <p:cNvPr id="10" name="Rectangle 9"/>
              <p:cNvSpPr>
                <a:spLocks noChangeArrowheads="1"/>
              </p:cNvSpPr>
              <p:nvPr/>
            </p:nvSpPr>
            <p:spPr bwMode="auto">
              <a:xfrm>
                <a:off x="627437" y="1914335"/>
                <a:ext cx="2910240" cy="927100"/>
              </a:xfrm>
              <a:prstGeom prst="rect">
                <a:avLst/>
              </a:prstGeom>
              <a:solidFill>
                <a:schemeClr val="tx2">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 name="Rectangle 10"/>
              <p:cNvSpPr>
                <a:spLocks noChangeArrowheads="1"/>
              </p:cNvSpPr>
              <p:nvPr/>
            </p:nvSpPr>
            <p:spPr bwMode="auto">
              <a:xfrm>
                <a:off x="627437" y="1914335"/>
                <a:ext cx="2911110" cy="927100"/>
              </a:xfrm>
              <a:prstGeom prst="rec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 name="Rectangle 11"/>
              <p:cNvSpPr>
                <a:spLocks noChangeArrowheads="1"/>
              </p:cNvSpPr>
              <p:nvPr/>
            </p:nvSpPr>
            <p:spPr bwMode="auto">
              <a:xfrm>
                <a:off x="979984" y="1986778"/>
                <a:ext cx="218329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Loan_Processing</a:t>
                </a:r>
                <a:endParaRPr kumimoji="0" lang="en-US" altLang="en-US" sz="2200" b="0" i="0" u="none" strike="noStrike" cap="none" normalizeH="0" baseline="0" dirty="0">
                  <a:ln>
                    <a:noFill/>
                  </a:ln>
                  <a:solidFill>
                    <a:schemeClr val="tx1"/>
                  </a:solidFill>
                  <a:effectLst/>
                  <a:latin typeface="+mn-lt"/>
                </a:endParaRPr>
              </a:p>
            </p:txBody>
          </p:sp>
          <p:sp>
            <p:nvSpPr>
              <p:cNvPr id="13" name="Rectangle 12"/>
              <p:cNvSpPr>
                <a:spLocks noChangeArrowheads="1"/>
              </p:cNvSpPr>
              <p:nvPr/>
            </p:nvSpPr>
            <p:spPr bwMode="auto">
              <a:xfrm>
                <a:off x="727973" y="2348279"/>
                <a:ext cx="278121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(Application Program)</a:t>
                </a:r>
                <a:endParaRPr kumimoji="0" lang="en-US" altLang="en-US" sz="2200" b="0" i="0" u="none" strike="noStrike" cap="none" normalizeH="0" baseline="0" dirty="0">
                  <a:ln>
                    <a:noFill/>
                  </a:ln>
                  <a:solidFill>
                    <a:schemeClr val="tx1"/>
                  </a:solidFill>
                  <a:effectLst/>
                  <a:latin typeface="+mn-lt"/>
                </a:endParaRPr>
              </a:p>
            </p:txBody>
          </p:sp>
          <p:sp>
            <p:nvSpPr>
              <p:cNvPr id="31" name="Freeform 30"/>
              <p:cNvSpPr>
                <a:spLocks noEditPoints="1"/>
              </p:cNvSpPr>
              <p:nvPr/>
            </p:nvSpPr>
            <p:spPr bwMode="auto">
              <a:xfrm>
                <a:off x="1967231" y="2827148"/>
                <a:ext cx="42740" cy="617538"/>
              </a:xfrm>
              <a:custGeom>
                <a:avLst/>
                <a:gdLst>
                  <a:gd name="T0" fmla="*/ 40 w 40"/>
                  <a:gd name="T1" fmla="*/ 19 h 866"/>
                  <a:gd name="T2" fmla="*/ 40 w 40"/>
                  <a:gd name="T3" fmla="*/ 58 h 866"/>
                  <a:gd name="T4" fmla="*/ 20 w 40"/>
                  <a:gd name="T5" fmla="*/ 78 h 866"/>
                  <a:gd name="T6" fmla="*/ 0 w 40"/>
                  <a:gd name="T7" fmla="*/ 58 h 866"/>
                  <a:gd name="T8" fmla="*/ 0 w 40"/>
                  <a:gd name="T9" fmla="*/ 19 h 866"/>
                  <a:gd name="T10" fmla="*/ 20 w 40"/>
                  <a:gd name="T11" fmla="*/ 0 h 866"/>
                  <a:gd name="T12" fmla="*/ 40 w 40"/>
                  <a:gd name="T13" fmla="*/ 19 h 866"/>
                  <a:gd name="T14" fmla="*/ 40 w 40"/>
                  <a:gd name="T15" fmla="*/ 136 h 866"/>
                  <a:gd name="T16" fmla="*/ 40 w 40"/>
                  <a:gd name="T17" fmla="*/ 175 h 866"/>
                  <a:gd name="T18" fmla="*/ 20 w 40"/>
                  <a:gd name="T19" fmla="*/ 195 h 866"/>
                  <a:gd name="T20" fmla="*/ 0 w 40"/>
                  <a:gd name="T21" fmla="*/ 175 h 866"/>
                  <a:gd name="T22" fmla="*/ 0 w 40"/>
                  <a:gd name="T23" fmla="*/ 136 h 866"/>
                  <a:gd name="T24" fmla="*/ 20 w 40"/>
                  <a:gd name="T25" fmla="*/ 117 h 866"/>
                  <a:gd name="T26" fmla="*/ 40 w 40"/>
                  <a:gd name="T27" fmla="*/ 136 h 866"/>
                  <a:gd name="T28" fmla="*/ 40 w 40"/>
                  <a:gd name="T29" fmla="*/ 254 h 866"/>
                  <a:gd name="T30" fmla="*/ 40 w 40"/>
                  <a:gd name="T31" fmla="*/ 293 h 866"/>
                  <a:gd name="T32" fmla="*/ 20 w 40"/>
                  <a:gd name="T33" fmla="*/ 312 h 866"/>
                  <a:gd name="T34" fmla="*/ 0 w 40"/>
                  <a:gd name="T35" fmla="*/ 293 h 866"/>
                  <a:gd name="T36" fmla="*/ 0 w 40"/>
                  <a:gd name="T37" fmla="*/ 254 h 866"/>
                  <a:gd name="T38" fmla="*/ 20 w 40"/>
                  <a:gd name="T39" fmla="*/ 234 h 866"/>
                  <a:gd name="T40" fmla="*/ 40 w 40"/>
                  <a:gd name="T41" fmla="*/ 254 h 866"/>
                  <a:gd name="T42" fmla="*/ 40 w 40"/>
                  <a:gd name="T43" fmla="*/ 371 h 866"/>
                  <a:gd name="T44" fmla="*/ 40 w 40"/>
                  <a:gd name="T45" fmla="*/ 410 h 866"/>
                  <a:gd name="T46" fmla="*/ 20 w 40"/>
                  <a:gd name="T47" fmla="*/ 429 h 866"/>
                  <a:gd name="T48" fmla="*/ 0 w 40"/>
                  <a:gd name="T49" fmla="*/ 410 h 866"/>
                  <a:gd name="T50" fmla="*/ 0 w 40"/>
                  <a:gd name="T51" fmla="*/ 371 h 866"/>
                  <a:gd name="T52" fmla="*/ 20 w 40"/>
                  <a:gd name="T53" fmla="*/ 351 h 866"/>
                  <a:gd name="T54" fmla="*/ 40 w 40"/>
                  <a:gd name="T55" fmla="*/ 371 h 866"/>
                  <a:gd name="T56" fmla="*/ 40 w 40"/>
                  <a:gd name="T57" fmla="*/ 488 h 866"/>
                  <a:gd name="T58" fmla="*/ 40 w 40"/>
                  <a:gd name="T59" fmla="*/ 527 h 866"/>
                  <a:gd name="T60" fmla="*/ 20 w 40"/>
                  <a:gd name="T61" fmla="*/ 546 h 866"/>
                  <a:gd name="T62" fmla="*/ 0 w 40"/>
                  <a:gd name="T63" fmla="*/ 527 h 866"/>
                  <a:gd name="T64" fmla="*/ 0 w 40"/>
                  <a:gd name="T65" fmla="*/ 488 h 866"/>
                  <a:gd name="T66" fmla="*/ 20 w 40"/>
                  <a:gd name="T67" fmla="*/ 468 h 866"/>
                  <a:gd name="T68" fmla="*/ 40 w 40"/>
                  <a:gd name="T69" fmla="*/ 488 h 866"/>
                  <a:gd name="T70" fmla="*/ 40 w 40"/>
                  <a:gd name="T71" fmla="*/ 605 h 866"/>
                  <a:gd name="T72" fmla="*/ 40 w 40"/>
                  <a:gd name="T73" fmla="*/ 644 h 866"/>
                  <a:gd name="T74" fmla="*/ 20 w 40"/>
                  <a:gd name="T75" fmla="*/ 663 h 866"/>
                  <a:gd name="T76" fmla="*/ 0 w 40"/>
                  <a:gd name="T77" fmla="*/ 644 h 866"/>
                  <a:gd name="T78" fmla="*/ 0 w 40"/>
                  <a:gd name="T79" fmla="*/ 605 h 866"/>
                  <a:gd name="T80" fmla="*/ 20 w 40"/>
                  <a:gd name="T81" fmla="*/ 585 h 866"/>
                  <a:gd name="T82" fmla="*/ 40 w 40"/>
                  <a:gd name="T83" fmla="*/ 605 h 866"/>
                  <a:gd name="T84" fmla="*/ 40 w 40"/>
                  <a:gd name="T85" fmla="*/ 722 h 866"/>
                  <a:gd name="T86" fmla="*/ 40 w 40"/>
                  <a:gd name="T87" fmla="*/ 761 h 866"/>
                  <a:gd name="T88" fmla="*/ 20 w 40"/>
                  <a:gd name="T89" fmla="*/ 780 h 866"/>
                  <a:gd name="T90" fmla="*/ 0 w 40"/>
                  <a:gd name="T91" fmla="*/ 761 h 866"/>
                  <a:gd name="T92" fmla="*/ 0 w 40"/>
                  <a:gd name="T93" fmla="*/ 722 h 866"/>
                  <a:gd name="T94" fmla="*/ 20 w 40"/>
                  <a:gd name="T95" fmla="*/ 702 h 866"/>
                  <a:gd name="T96" fmla="*/ 40 w 40"/>
                  <a:gd name="T97" fmla="*/ 722 h 866"/>
                  <a:gd name="T98" fmla="*/ 40 w 40"/>
                  <a:gd name="T99" fmla="*/ 839 h 866"/>
                  <a:gd name="T100" fmla="*/ 40 w 40"/>
                  <a:gd name="T101" fmla="*/ 847 h 866"/>
                  <a:gd name="T102" fmla="*/ 20 w 40"/>
                  <a:gd name="T103" fmla="*/ 866 h 866"/>
                  <a:gd name="T104" fmla="*/ 0 w 40"/>
                  <a:gd name="T105" fmla="*/ 847 h 866"/>
                  <a:gd name="T106" fmla="*/ 0 w 40"/>
                  <a:gd name="T107" fmla="*/ 839 h 866"/>
                  <a:gd name="T108" fmla="*/ 20 w 40"/>
                  <a:gd name="T109" fmla="*/ 819 h 866"/>
                  <a:gd name="T110" fmla="*/ 40 w 40"/>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 h="866">
                    <a:moveTo>
                      <a:pt x="40" y="19"/>
                    </a:moveTo>
                    <a:lnTo>
                      <a:pt x="40" y="58"/>
                    </a:lnTo>
                    <a:cubicBezTo>
                      <a:pt x="40" y="69"/>
                      <a:pt x="31" y="78"/>
                      <a:pt x="20" y="78"/>
                    </a:cubicBezTo>
                    <a:cubicBezTo>
                      <a:pt x="9" y="78"/>
                      <a:pt x="0" y="69"/>
                      <a:pt x="0" y="58"/>
                    </a:cubicBezTo>
                    <a:lnTo>
                      <a:pt x="0" y="19"/>
                    </a:lnTo>
                    <a:cubicBezTo>
                      <a:pt x="0" y="9"/>
                      <a:pt x="9" y="0"/>
                      <a:pt x="20" y="0"/>
                    </a:cubicBezTo>
                    <a:cubicBezTo>
                      <a:pt x="31" y="0"/>
                      <a:pt x="40" y="9"/>
                      <a:pt x="40" y="19"/>
                    </a:cubicBezTo>
                    <a:close/>
                    <a:moveTo>
                      <a:pt x="40" y="136"/>
                    </a:moveTo>
                    <a:lnTo>
                      <a:pt x="40" y="175"/>
                    </a:lnTo>
                    <a:cubicBezTo>
                      <a:pt x="40" y="186"/>
                      <a:pt x="31" y="195"/>
                      <a:pt x="20" y="195"/>
                    </a:cubicBezTo>
                    <a:cubicBezTo>
                      <a:pt x="9" y="195"/>
                      <a:pt x="0" y="186"/>
                      <a:pt x="0" y="175"/>
                    </a:cubicBezTo>
                    <a:lnTo>
                      <a:pt x="0" y="136"/>
                    </a:lnTo>
                    <a:cubicBezTo>
                      <a:pt x="0" y="126"/>
                      <a:pt x="9" y="117"/>
                      <a:pt x="20" y="117"/>
                    </a:cubicBezTo>
                    <a:cubicBezTo>
                      <a:pt x="31" y="117"/>
                      <a:pt x="40" y="126"/>
                      <a:pt x="40" y="136"/>
                    </a:cubicBezTo>
                    <a:close/>
                    <a:moveTo>
                      <a:pt x="40" y="254"/>
                    </a:moveTo>
                    <a:lnTo>
                      <a:pt x="40" y="293"/>
                    </a:lnTo>
                    <a:cubicBezTo>
                      <a:pt x="40" y="303"/>
                      <a:pt x="31" y="312"/>
                      <a:pt x="20" y="312"/>
                    </a:cubicBezTo>
                    <a:cubicBezTo>
                      <a:pt x="9" y="312"/>
                      <a:pt x="0" y="303"/>
                      <a:pt x="0" y="293"/>
                    </a:cubicBezTo>
                    <a:lnTo>
                      <a:pt x="0" y="254"/>
                    </a:lnTo>
                    <a:cubicBezTo>
                      <a:pt x="0" y="243"/>
                      <a:pt x="9" y="234"/>
                      <a:pt x="20" y="234"/>
                    </a:cubicBezTo>
                    <a:cubicBezTo>
                      <a:pt x="31" y="234"/>
                      <a:pt x="40" y="243"/>
                      <a:pt x="40" y="254"/>
                    </a:cubicBezTo>
                    <a:close/>
                    <a:moveTo>
                      <a:pt x="40" y="371"/>
                    </a:moveTo>
                    <a:lnTo>
                      <a:pt x="40" y="410"/>
                    </a:lnTo>
                    <a:cubicBezTo>
                      <a:pt x="40" y="420"/>
                      <a:pt x="31" y="429"/>
                      <a:pt x="20" y="429"/>
                    </a:cubicBezTo>
                    <a:cubicBezTo>
                      <a:pt x="9" y="429"/>
                      <a:pt x="0" y="420"/>
                      <a:pt x="0" y="410"/>
                    </a:cubicBezTo>
                    <a:lnTo>
                      <a:pt x="0" y="371"/>
                    </a:lnTo>
                    <a:cubicBezTo>
                      <a:pt x="0" y="360"/>
                      <a:pt x="9" y="351"/>
                      <a:pt x="20" y="351"/>
                    </a:cubicBezTo>
                    <a:cubicBezTo>
                      <a:pt x="31" y="351"/>
                      <a:pt x="40" y="360"/>
                      <a:pt x="40" y="371"/>
                    </a:cubicBezTo>
                    <a:close/>
                    <a:moveTo>
                      <a:pt x="40" y="488"/>
                    </a:moveTo>
                    <a:lnTo>
                      <a:pt x="40" y="527"/>
                    </a:lnTo>
                    <a:cubicBezTo>
                      <a:pt x="40" y="537"/>
                      <a:pt x="31" y="546"/>
                      <a:pt x="20" y="546"/>
                    </a:cubicBezTo>
                    <a:cubicBezTo>
                      <a:pt x="9" y="546"/>
                      <a:pt x="0" y="537"/>
                      <a:pt x="0" y="527"/>
                    </a:cubicBezTo>
                    <a:lnTo>
                      <a:pt x="0" y="488"/>
                    </a:lnTo>
                    <a:cubicBezTo>
                      <a:pt x="0" y="477"/>
                      <a:pt x="9" y="468"/>
                      <a:pt x="20" y="468"/>
                    </a:cubicBezTo>
                    <a:cubicBezTo>
                      <a:pt x="31" y="468"/>
                      <a:pt x="40" y="477"/>
                      <a:pt x="40" y="488"/>
                    </a:cubicBezTo>
                    <a:close/>
                    <a:moveTo>
                      <a:pt x="40" y="605"/>
                    </a:moveTo>
                    <a:lnTo>
                      <a:pt x="40" y="644"/>
                    </a:lnTo>
                    <a:cubicBezTo>
                      <a:pt x="40" y="654"/>
                      <a:pt x="31" y="663"/>
                      <a:pt x="20" y="663"/>
                    </a:cubicBezTo>
                    <a:cubicBezTo>
                      <a:pt x="9" y="663"/>
                      <a:pt x="0" y="654"/>
                      <a:pt x="0" y="644"/>
                    </a:cubicBezTo>
                    <a:lnTo>
                      <a:pt x="0" y="605"/>
                    </a:lnTo>
                    <a:cubicBezTo>
                      <a:pt x="0" y="594"/>
                      <a:pt x="9" y="585"/>
                      <a:pt x="20" y="585"/>
                    </a:cubicBezTo>
                    <a:cubicBezTo>
                      <a:pt x="31" y="585"/>
                      <a:pt x="40" y="594"/>
                      <a:pt x="40" y="605"/>
                    </a:cubicBezTo>
                    <a:close/>
                    <a:moveTo>
                      <a:pt x="40" y="722"/>
                    </a:moveTo>
                    <a:lnTo>
                      <a:pt x="40" y="761"/>
                    </a:lnTo>
                    <a:cubicBezTo>
                      <a:pt x="40" y="771"/>
                      <a:pt x="31" y="780"/>
                      <a:pt x="20" y="780"/>
                    </a:cubicBezTo>
                    <a:cubicBezTo>
                      <a:pt x="9" y="780"/>
                      <a:pt x="0" y="771"/>
                      <a:pt x="0" y="761"/>
                    </a:cubicBezTo>
                    <a:lnTo>
                      <a:pt x="0" y="722"/>
                    </a:lnTo>
                    <a:cubicBezTo>
                      <a:pt x="0" y="711"/>
                      <a:pt x="9" y="702"/>
                      <a:pt x="20" y="702"/>
                    </a:cubicBezTo>
                    <a:cubicBezTo>
                      <a:pt x="31" y="702"/>
                      <a:pt x="40" y="711"/>
                      <a:pt x="40" y="722"/>
                    </a:cubicBezTo>
                    <a:close/>
                    <a:moveTo>
                      <a:pt x="40" y="839"/>
                    </a:moveTo>
                    <a:lnTo>
                      <a:pt x="40" y="847"/>
                    </a:lnTo>
                    <a:cubicBezTo>
                      <a:pt x="40" y="858"/>
                      <a:pt x="31" y="866"/>
                      <a:pt x="20" y="866"/>
                    </a:cubicBezTo>
                    <a:cubicBezTo>
                      <a:pt x="9" y="866"/>
                      <a:pt x="0" y="858"/>
                      <a:pt x="0" y="847"/>
                    </a:cubicBezTo>
                    <a:lnTo>
                      <a:pt x="0" y="839"/>
                    </a:lnTo>
                    <a:cubicBezTo>
                      <a:pt x="0" y="828"/>
                      <a:pt x="9" y="819"/>
                      <a:pt x="20" y="819"/>
                    </a:cubicBezTo>
                    <a:cubicBezTo>
                      <a:pt x="31" y="819"/>
                      <a:pt x="40" y="828"/>
                      <a:pt x="40"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2" name="Freeform 31"/>
              <p:cNvSpPr>
                <a:spLocks/>
              </p:cNvSpPr>
              <p:nvPr/>
            </p:nvSpPr>
            <p:spPr bwMode="auto">
              <a:xfrm>
                <a:off x="1919154" y="3416110"/>
                <a:ext cx="180460" cy="120650"/>
              </a:xfrm>
              <a:custGeom>
                <a:avLst/>
                <a:gdLst>
                  <a:gd name="T0" fmla="*/ 0 w 76"/>
                  <a:gd name="T1" fmla="*/ 0 h 76"/>
                  <a:gd name="T2" fmla="*/ 38 w 76"/>
                  <a:gd name="T3" fmla="*/ 76 h 76"/>
                  <a:gd name="T4" fmla="*/ 76 w 76"/>
                  <a:gd name="T5" fmla="*/ 0 h 76"/>
                  <a:gd name="T6" fmla="*/ 0 w 76"/>
                  <a:gd name="T7" fmla="*/ 0 h 76"/>
                </a:gdLst>
                <a:ahLst/>
                <a:cxnLst>
                  <a:cxn ang="0">
                    <a:pos x="T0" y="T1"/>
                  </a:cxn>
                  <a:cxn ang="0">
                    <a:pos x="T2" y="T3"/>
                  </a:cxn>
                  <a:cxn ang="0">
                    <a:pos x="T4" y="T5"/>
                  </a:cxn>
                  <a:cxn ang="0">
                    <a:pos x="T6" y="T7"/>
                  </a:cxn>
                </a:cxnLst>
                <a:rect l="0" t="0" r="r" b="b"/>
                <a:pathLst>
                  <a:path w="76" h="76">
                    <a:moveTo>
                      <a:pt x="0" y="0"/>
                    </a:moveTo>
                    <a:lnTo>
                      <a:pt x="38" y="76"/>
                    </a:lnTo>
                    <a:lnTo>
                      <a:pt x="76"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1" name="Group 50"/>
            <p:cNvGrpSpPr/>
            <p:nvPr/>
          </p:nvGrpSpPr>
          <p:grpSpPr>
            <a:xfrm>
              <a:off x="4343497" y="1914335"/>
              <a:ext cx="3357746" cy="1622425"/>
              <a:chOff x="4343497" y="1914335"/>
              <a:chExt cx="3357746" cy="1622425"/>
            </a:xfrm>
          </p:grpSpPr>
          <p:sp>
            <p:nvSpPr>
              <p:cNvPr id="14" name="Rectangle 13"/>
              <p:cNvSpPr>
                <a:spLocks noChangeArrowheads="1"/>
              </p:cNvSpPr>
              <p:nvPr/>
            </p:nvSpPr>
            <p:spPr bwMode="auto">
              <a:xfrm>
                <a:off x="4343497" y="1914335"/>
                <a:ext cx="3357746" cy="927100"/>
              </a:xfrm>
              <a:prstGeom prst="rect">
                <a:avLst/>
              </a:prstGeom>
              <a:solidFill>
                <a:schemeClr val="tx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 name="Rectangle 14"/>
              <p:cNvSpPr>
                <a:spLocks noChangeArrowheads="1"/>
              </p:cNvSpPr>
              <p:nvPr/>
            </p:nvSpPr>
            <p:spPr bwMode="auto">
              <a:xfrm>
                <a:off x="4343497" y="1914335"/>
                <a:ext cx="3357746" cy="852806"/>
              </a:xfrm>
              <a:prstGeom prst="rec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 name="Rectangle 16"/>
              <p:cNvSpPr>
                <a:spLocks noChangeArrowheads="1"/>
              </p:cNvSpPr>
              <p:nvPr/>
            </p:nvSpPr>
            <p:spPr bwMode="auto">
              <a:xfrm>
                <a:off x="4402406" y="2372772"/>
                <a:ext cx="237565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(Application Program)</a:t>
                </a:r>
                <a:endParaRPr kumimoji="0" lang="en-US" altLang="en-US" sz="2400" b="0" i="0" u="none" strike="noStrike" cap="none" normalizeH="0" baseline="0" dirty="0">
                  <a:ln>
                    <a:noFill/>
                  </a:ln>
                  <a:solidFill>
                    <a:schemeClr val="tx1"/>
                  </a:solidFill>
                  <a:effectLst/>
                  <a:latin typeface="+mn-lt"/>
                </a:endParaRPr>
              </a:p>
            </p:txBody>
          </p:sp>
          <p:sp>
            <p:nvSpPr>
              <p:cNvPr id="33" name="Freeform 32"/>
              <p:cNvSpPr>
                <a:spLocks noEditPoints="1"/>
              </p:cNvSpPr>
              <p:nvPr/>
            </p:nvSpPr>
            <p:spPr bwMode="auto">
              <a:xfrm>
                <a:off x="5771148" y="2827148"/>
                <a:ext cx="40365" cy="617538"/>
              </a:xfrm>
              <a:custGeom>
                <a:avLst/>
                <a:gdLst>
                  <a:gd name="T0" fmla="*/ 39 w 39"/>
                  <a:gd name="T1" fmla="*/ 19 h 866"/>
                  <a:gd name="T2" fmla="*/ 39 w 39"/>
                  <a:gd name="T3" fmla="*/ 58 h 866"/>
                  <a:gd name="T4" fmla="*/ 19 w 39"/>
                  <a:gd name="T5" fmla="*/ 78 h 866"/>
                  <a:gd name="T6" fmla="*/ 0 w 39"/>
                  <a:gd name="T7" fmla="*/ 58 h 866"/>
                  <a:gd name="T8" fmla="*/ 0 w 39"/>
                  <a:gd name="T9" fmla="*/ 19 h 866"/>
                  <a:gd name="T10" fmla="*/ 19 w 39"/>
                  <a:gd name="T11" fmla="*/ 0 h 866"/>
                  <a:gd name="T12" fmla="*/ 39 w 39"/>
                  <a:gd name="T13" fmla="*/ 19 h 866"/>
                  <a:gd name="T14" fmla="*/ 39 w 39"/>
                  <a:gd name="T15" fmla="*/ 136 h 866"/>
                  <a:gd name="T16" fmla="*/ 39 w 39"/>
                  <a:gd name="T17" fmla="*/ 175 h 866"/>
                  <a:gd name="T18" fmla="*/ 19 w 39"/>
                  <a:gd name="T19" fmla="*/ 195 h 866"/>
                  <a:gd name="T20" fmla="*/ 0 w 39"/>
                  <a:gd name="T21" fmla="*/ 175 h 866"/>
                  <a:gd name="T22" fmla="*/ 0 w 39"/>
                  <a:gd name="T23" fmla="*/ 136 h 866"/>
                  <a:gd name="T24" fmla="*/ 19 w 39"/>
                  <a:gd name="T25" fmla="*/ 117 h 866"/>
                  <a:gd name="T26" fmla="*/ 39 w 39"/>
                  <a:gd name="T27" fmla="*/ 136 h 866"/>
                  <a:gd name="T28" fmla="*/ 39 w 39"/>
                  <a:gd name="T29" fmla="*/ 254 h 866"/>
                  <a:gd name="T30" fmla="*/ 39 w 39"/>
                  <a:gd name="T31" fmla="*/ 293 h 866"/>
                  <a:gd name="T32" fmla="*/ 19 w 39"/>
                  <a:gd name="T33" fmla="*/ 312 h 866"/>
                  <a:gd name="T34" fmla="*/ 0 w 39"/>
                  <a:gd name="T35" fmla="*/ 293 h 866"/>
                  <a:gd name="T36" fmla="*/ 0 w 39"/>
                  <a:gd name="T37" fmla="*/ 254 h 866"/>
                  <a:gd name="T38" fmla="*/ 19 w 39"/>
                  <a:gd name="T39" fmla="*/ 234 h 866"/>
                  <a:gd name="T40" fmla="*/ 39 w 39"/>
                  <a:gd name="T41" fmla="*/ 254 h 866"/>
                  <a:gd name="T42" fmla="*/ 39 w 39"/>
                  <a:gd name="T43" fmla="*/ 371 h 866"/>
                  <a:gd name="T44" fmla="*/ 39 w 39"/>
                  <a:gd name="T45" fmla="*/ 410 h 866"/>
                  <a:gd name="T46" fmla="*/ 19 w 39"/>
                  <a:gd name="T47" fmla="*/ 429 h 866"/>
                  <a:gd name="T48" fmla="*/ 0 w 39"/>
                  <a:gd name="T49" fmla="*/ 410 h 866"/>
                  <a:gd name="T50" fmla="*/ 0 w 39"/>
                  <a:gd name="T51" fmla="*/ 371 h 866"/>
                  <a:gd name="T52" fmla="*/ 19 w 39"/>
                  <a:gd name="T53" fmla="*/ 351 h 866"/>
                  <a:gd name="T54" fmla="*/ 39 w 39"/>
                  <a:gd name="T55" fmla="*/ 371 h 866"/>
                  <a:gd name="T56" fmla="*/ 39 w 39"/>
                  <a:gd name="T57" fmla="*/ 488 h 866"/>
                  <a:gd name="T58" fmla="*/ 39 w 39"/>
                  <a:gd name="T59" fmla="*/ 527 h 866"/>
                  <a:gd name="T60" fmla="*/ 19 w 39"/>
                  <a:gd name="T61" fmla="*/ 546 h 866"/>
                  <a:gd name="T62" fmla="*/ 0 w 39"/>
                  <a:gd name="T63" fmla="*/ 527 h 866"/>
                  <a:gd name="T64" fmla="*/ 0 w 39"/>
                  <a:gd name="T65" fmla="*/ 488 h 866"/>
                  <a:gd name="T66" fmla="*/ 19 w 39"/>
                  <a:gd name="T67" fmla="*/ 468 h 866"/>
                  <a:gd name="T68" fmla="*/ 39 w 39"/>
                  <a:gd name="T69" fmla="*/ 488 h 866"/>
                  <a:gd name="T70" fmla="*/ 39 w 39"/>
                  <a:gd name="T71" fmla="*/ 605 h 866"/>
                  <a:gd name="T72" fmla="*/ 39 w 39"/>
                  <a:gd name="T73" fmla="*/ 644 h 866"/>
                  <a:gd name="T74" fmla="*/ 19 w 39"/>
                  <a:gd name="T75" fmla="*/ 663 h 866"/>
                  <a:gd name="T76" fmla="*/ 0 w 39"/>
                  <a:gd name="T77" fmla="*/ 644 h 866"/>
                  <a:gd name="T78" fmla="*/ 0 w 39"/>
                  <a:gd name="T79" fmla="*/ 605 h 866"/>
                  <a:gd name="T80" fmla="*/ 19 w 39"/>
                  <a:gd name="T81" fmla="*/ 585 h 866"/>
                  <a:gd name="T82" fmla="*/ 39 w 39"/>
                  <a:gd name="T83" fmla="*/ 605 h 866"/>
                  <a:gd name="T84" fmla="*/ 39 w 39"/>
                  <a:gd name="T85" fmla="*/ 722 h 866"/>
                  <a:gd name="T86" fmla="*/ 39 w 39"/>
                  <a:gd name="T87" fmla="*/ 761 h 866"/>
                  <a:gd name="T88" fmla="*/ 19 w 39"/>
                  <a:gd name="T89" fmla="*/ 780 h 866"/>
                  <a:gd name="T90" fmla="*/ 0 w 39"/>
                  <a:gd name="T91" fmla="*/ 761 h 866"/>
                  <a:gd name="T92" fmla="*/ 0 w 39"/>
                  <a:gd name="T93" fmla="*/ 722 h 866"/>
                  <a:gd name="T94" fmla="*/ 19 w 39"/>
                  <a:gd name="T95" fmla="*/ 702 h 866"/>
                  <a:gd name="T96" fmla="*/ 39 w 39"/>
                  <a:gd name="T97" fmla="*/ 722 h 866"/>
                  <a:gd name="T98" fmla="*/ 39 w 39"/>
                  <a:gd name="T99" fmla="*/ 839 h 866"/>
                  <a:gd name="T100" fmla="*/ 39 w 39"/>
                  <a:gd name="T101" fmla="*/ 847 h 866"/>
                  <a:gd name="T102" fmla="*/ 19 w 39"/>
                  <a:gd name="T103" fmla="*/ 866 h 866"/>
                  <a:gd name="T104" fmla="*/ 0 w 39"/>
                  <a:gd name="T105" fmla="*/ 847 h 866"/>
                  <a:gd name="T106" fmla="*/ 0 w 39"/>
                  <a:gd name="T107" fmla="*/ 839 h 866"/>
                  <a:gd name="T108" fmla="*/ 19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19" y="78"/>
                    </a:cubicBezTo>
                    <a:cubicBezTo>
                      <a:pt x="9" y="78"/>
                      <a:pt x="0" y="69"/>
                      <a:pt x="0" y="58"/>
                    </a:cubicBezTo>
                    <a:lnTo>
                      <a:pt x="0" y="19"/>
                    </a:lnTo>
                    <a:cubicBezTo>
                      <a:pt x="0" y="9"/>
                      <a:pt x="9" y="0"/>
                      <a:pt x="19" y="0"/>
                    </a:cubicBezTo>
                    <a:cubicBezTo>
                      <a:pt x="30" y="0"/>
                      <a:pt x="39" y="9"/>
                      <a:pt x="39" y="19"/>
                    </a:cubicBezTo>
                    <a:close/>
                    <a:moveTo>
                      <a:pt x="39" y="136"/>
                    </a:moveTo>
                    <a:lnTo>
                      <a:pt x="39" y="175"/>
                    </a:lnTo>
                    <a:cubicBezTo>
                      <a:pt x="39" y="186"/>
                      <a:pt x="30" y="195"/>
                      <a:pt x="19" y="195"/>
                    </a:cubicBezTo>
                    <a:cubicBezTo>
                      <a:pt x="9" y="195"/>
                      <a:pt x="0" y="186"/>
                      <a:pt x="0" y="175"/>
                    </a:cubicBezTo>
                    <a:lnTo>
                      <a:pt x="0" y="136"/>
                    </a:lnTo>
                    <a:cubicBezTo>
                      <a:pt x="0" y="126"/>
                      <a:pt x="9" y="117"/>
                      <a:pt x="19" y="117"/>
                    </a:cubicBezTo>
                    <a:cubicBezTo>
                      <a:pt x="30" y="117"/>
                      <a:pt x="39" y="126"/>
                      <a:pt x="39" y="136"/>
                    </a:cubicBezTo>
                    <a:close/>
                    <a:moveTo>
                      <a:pt x="39" y="254"/>
                    </a:moveTo>
                    <a:lnTo>
                      <a:pt x="39" y="293"/>
                    </a:lnTo>
                    <a:cubicBezTo>
                      <a:pt x="39" y="303"/>
                      <a:pt x="30" y="312"/>
                      <a:pt x="19" y="312"/>
                    </a:cubicBezTo>
                    <a:cubicBezTo>
                      <a:pt x="9" y="312"/>
                      <a:pt x="0" y="303"/>
                      <a:pt x="0" y="293"/>
                    </a:cubicBezTo>
                    <a:lnTo>
                      <a:pt x="0" y="254"/>
                    </a:lnTo>
                    <a:cubicBezTo>
                      <a:pt x="0" y="243"/>
                      <a:pt x="9" y="234"/>
                      <a:pt x="19" y="234"/>
                    </a:cubicBezTo>
                    <a:cubicBezTo>
                      <a:pt x="30" y="234"/>
                      <a:pt x="39" y="243"/>
                      <a:pt x="39" y="254"/>
                    </a:cubicBezTo>
                    <a:close/>
                    <a:moveTo>
                      <a:pt x="39" y="371"/>
                    </a:moveTo>
                    <a:lnTo>
                      <a:pt x="39" y="410"/>
                    </a:lnTo>
                    <a:cubicBezTo>
                      <a:pt x="39" y="420"/>
                      <a:pt x="30" y="429"/>
                      <a:pt x="19" y="429"/>
                    </a:cubicBezTo>
                    <a:cubicBezTo>
                      <a:pt x="9" y="429"/>
                      <a:pt x="0" y="420"/>
                      <a:pt x="0" y="410"/>
                    </a:cubicBezTo>
                    <a:lnTo>
                      <a:pt x="0" y="371"/>
                    </a:lnTo>
                    <a:cubicBezTo>
                      <a:pt x="0" y="360"/>
                      <a:pt x="9" y="351"/>
                      <a:pt x="19" y="351"/>
                    </a:cubicBezTo>
                    <a:cubicBezTo>
                      <a:pt x="30" y="351"/>
                      <a:pt x="39" y="360"/>
                      <a:pt x="39" y="371"/>
                    </a:cubicBezTo>
                    <a:close/>
                    <a:moveTo>
                      <a:pt x="39" y="488"/>
                    </a:moveTo>
                    <a:lnTo>
                      <a:pt x="39" y="527"/>
                    </a:lnTo>
                    <a:cubicBezTo>
                      <a:pt x="39" y="537"/>
                      <a:pt x="30" y="546"/>
                      <a:pt x="19" y="546"/>
                    </a:cubicBezTo>
                    <a:cubicBezTo>
                      <a:pt x="9" y="546"/>
                      <a:pt x="0" y="537"/>
                      <a:pt x="0" y="527"/>
                    </a:cubicBezTo>
                    <a:lnTo>
                      <a:pt x="0" y="488"/>
                    </a:lnTo>
                    <a:cubicBezTo>
                      <a:pt x="0" y="477"/>
                      <a:pt x="9" y="468"/>
                      <a:pt x="19" y="468"/>
                    </a:cubicBezTo>
                    <a:cubicBezTo>
                      <a:pt x="30" y="468"/>
                      <a:pt x="39" y="477"/>
                      <a:pt x="39" y="488"/>
                    </a:cubicBezTo>
                    <a:close/>
                    <a:moveTo>
                      <a:pt x="39" y="605"/>
                    </a:moveTo>
                    <a:lnTo>
                      <a:pt x="39" y="644"/>
                    </a:lnTo>
                    <a:cubicBezTo>
                      <a:pt x="39" y="654"/>
                      <a:pt x="30" y="663"/>
                      <a:pt x="19" y="663"/>
                    </a:cubicBezTo>
                    <a:cubicBezTo>
                      <a:pt x="9" y="663"/>
                      <a:pt x="0" y="654"/>
                      <a:pt x="0" y="644"/>
                    </a:cubicBezTo>
                    <a:lnTo>
                      <a:pt x="0" y="605"/>
                    </a:lnTo>
                    <a:cubicBezTo>
                      <a:pt x="0" y="594"/>
                      <a:pt x="9" y="585"/>
                      <a:pt x="19" y="585"/>
                    </a:cubicBezTo>
                    <a:cubicBezTo>
                      <a:pt x="30" y="585"/>
                      <a:pt x="39" y="594"/>
                      <a:pt x="39" y="605"/>
                    </a:cubicBezTo>
                    <a:close/>
                    <a:moveTo>
                      <a:pt x="39" y="722"/>
                    </a:moveTo>
                    <a:lnTo>
                      <a:pt x="39" y="761"/>
                    </a:lnTo>
                    <a:cubicBezTo>
                      <a:pt x="39" y="771"/>
                      <a:pt x="30" y="780"/>
                      <a:pt x="19" y="780"/>
                    </a:cubicBezTo>
                    <a:cubicBezTo>
                      <a:pt x="9" y="780"/>
                      <a:pt x="0" y="771"/>
                      <a:pt x="0" y="761"/>
                    </a:cubicBezTo>
                    <a:lnTo>
                      <a:pt x="0" y="722"/>
                    </a:lnTo>
                    <a:cubicBezTo>
                      <a:pt x="0" y="711"/>
                      <a:pt x="9" y="702"/>
                      <a:pt x="19" y="702"/>
                    </a:cubicBezTo>
                    <a:cubicBezTo>
                      <a:pt x="30" y="702"/>
                      <a:pt x="39" y="711"/>
                      <a:pt x="39" y="722"/>
                    </a:cubicBezTo>
                    <a:close/>
                    <a:moveTo>
                      <a:pt x="39" y="839"/>
                    </a:moveTo>
                    <a:lnTo>
                      <a:pt x="39" y="847"/>
                    </a:lnTo>
                    <a:cubicBezTo>
                      <a:pt x="39" y="858"/>
                      <a:pt x="30" y="866"/>
                      <a:pt x="19" y="866"/>
                    </a:cubicBezTo>
                    <a:cubicBezTo>
                      <a:pt x="9" y="866"/>
                      <a:pt x="0" y="858"/>
                      <a:pt x="0" y="847"/>
                    </a:cubicBezTo>
                    <a:lnTo>
                      <a:pt x="0" y="839"/>
                    </a:lnTo>
                    <a:cubicBezTo>
                      <a:pt x="0" y="828"/>
                      <a:pt x="9" y="819"/>
                      <a:pt x="19"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4" name="Freeform 33"/>
              <p:cNvSpPr>
                <a:spLocks/>
              </p:cNvSpPr>
              <p:nvPr/>
            </p:nvSpPr>
            <p:spPr bwMode="auto">
              <a:xfrm>
                <a:off x="5723071" y="3416110"/>
                <a:ext cx="178086" cy="120650"/>
              </a:xfrm>
              <a:custGeom>
                <a:avLst/>
                <a:gdLst>
                  <a:gd name="T0" fmla="*/ 0 w 75"/>
                  <a:gd name="T1" fmla="*/ 0 h 76"/>
                  <a:gd name="T2" fmla="*/ 37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7" y="76"/>
                    </a:lnTo>
                    <a:lnTo>
                      <a:pt x="7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2" name="Group 51"/>
            <p:cNvGrpSpPr/>
            <p:nvPr/>
          </p:nvGrpSpPr>
          <p:grpSpPr>
            <a:xfrm>
              <a:off x="8230520" y="1914335"/>
              <a:ext cx="3380073" cy="1622425"/>
              <a:chOff x="8230521" y="1914335"/>
              <a:chExt cx="3295546" cy="1622425"/>
            </a:xfrm>
          </p:grpSpPr>
          <p:sp>
            <p:nvSpPr>
              <p:cNvPr id="18" name="Rectangle 17"/>
              <p:cNvSpPr>
                <a:spLocks noChangeArrowheads="1"/>
              </p:cNvSpPr>
              <p:nvPr/>
            </p:nvSpPr>
            <p:spPr bwMode="auto">
              <a:xfrm>
                <a:off x="8230521" y="1914335"/>
                <a:ext cx="2766269" cy="927100"/>
              </a:xfrm>
              <a:prstGeom prst="rect">
                <a:avLst/>
              </a:prstGeom>
              <a:solidFill>
                <a:srgbClr val="FFFF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 name="Rectangle 18"/>
              <p:cNvSpPr>
                <a:spLocks noChangeArrowheads="1"/>
              </p:cNvSpPr>
              <p:nvPr/>
            </p:nvSpPr>
            <p:spPr bwMode="auto">
              <a:xfrm>
                <a:off x="8230521" y="1914335"/>
                <a:ext cx="3142256" cy="927100"/>
              </a:xfrm>
              <a:prstGeom prst="rect">
                <a:avLst/>
              </a:prstGeom>
              <a:solidFill>
                <a:schemeClr val="tx2">
                  <a:lumMod val="20000"/>
                  <a:lumOff val="80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20" name="Rectangle 19"/>
              <p:cNvSpPr>
                <a:spLocks noChangeArrowheads="1"/>
              </p:cNvSpPr>
              <p:nvPr/>
            </p:nvSpPr>
            <p:spPr bwMode="auto">
              <a:xfrm>
                <a:off x="8291403" y="2019599"/>
                <a:ext cx="323466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Transaction_Processing</a:t>
                </a:r>
                <a:endParaRPr kumimoji="0" lang="en-US" altLang="en-US" sz="2200" b="0" i="0" u="none" strike="noStrike" cap="none" normalizeH="0" baseline="0" dirty="0">
                  <a:ln>
                    <a:noFill/>
                  </a:ln>
                  <a:solidFill>
                    <a:schemeClr val="tx1"/>
                  </a:solidFill>
                  <a:effectLst/>
                  <a:latin typeface="+mn-lt"/>
                </a:endParaRPr>
              </a:p>
            </p:txBody>
          </p:sp>
          <p:sp>
            <p:nvSpPr>
              <p:cNvPr id="21" name="Rectangle 20"/>
              <p:cNvSpPr>
                <a:spLocks noChangeArrowheads="1"/>
              </p:cNvSpPr>
              <p:nvPr/>
            </p:nvSpPr>
            <p:spPr bwMode="auto">
              <a:xfrm>
                <a:off x="8415443" y="2367486"/>
                <a:ext cx="278121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(Application Program)</a:t>
                </a:r>
                <a:endParaRPr kumimoji="0" lang="en-US" altLang="en-US" sz="2200" b="0" i="0" u="none" strike="noStrike" cap="none" normalizeH="0" baseline="0" dirty="0">
                  <a:ln>
                    <a:noFill/>
                  </a:ln>
                  <a:solidFill>
                    <a:schemeClr val="tx1"/>
                  </a:solidFill>
                  <a:effectLst/>
                  <a:latin typeface="+mn-lt"/>
                </a:endParaRPr>
              </a:p>
            </p:txBody>
          </p:sp>
          <p:sp>
            <p:nvSpPr>
              <p:cNvPr id="35" name="Freeform 34"/>
              <p:cNvSpPr>
                <a:spLocks noEditPoints="1"/>
              </p:cNvSpPr>
              <p:nvPr/>
            </p:nvSpPr>
            <p:spPr bwMode="auto">
              <a:xfrm>
                <a:off x="9572693" y="2827148"/>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4 h 866"/>
                  <a:gd name="T30" fmla="*/ 39 w 39"/>
                  <a:gd name="T31" fmla="*/ 293 h 866"/>
                  <a:gd name="T32" fmla="*/ 20 w 39"/>
                  <a:gd name="T33" fmla="*/ 312 h 866"/>
                  <a:gd name="T34" fmla="*/ 0 w 39"/>
                  <a:gd name="T35" fmla="*/ 293 h 866"/>
                  <a:gd name="T36" fmla="*/ 0 w 39"/>
                  <a:gd name="T37" fmla="*/ 254 h 866"/>
                  <a:gd name="T38" fmla="*/ 20 w 39"/>
                  <a:gd name="T39" fmla="*/ 234 h 866"/>
                  <a:gd name="T40" fmla="*/ 39 w 39"/>
                  <a:gd name="T41" fmla="*/ 254 h 866"/>
                  <a:gd name="T42" fmla="*/ 39 w 39"/>
                  <a:gd name="T43" fmla="*/ 371 h 866"/>
                  <a:gd name="T44" fmla="*/ 39 w 39"/>
                  <a:gd name="T45" fmla="*/ 410 h 866"/>
                  <a:gd name="T46" fmla="*/ 20 w 39"/>
                  <a:gd name="T47" fmla="*/ 429 h 866"/>
                  <a:gd name="T48" fmla="*/ 0 w 39"/>
                  <a:gd name="T49" fmla="*/ 410 h 866"/>
                  <a:gd name="T50" fmla="*/ 0 w 39"/>
                  <a:gd name="T51" fmla="*/ 371 h 866"/>
                  <a:gd name="T52" fmla="*/ 20 w 39"/>
                  <a:gd name="T53" fmla="*/ 351 h 866"/>
                  <a:gd name="T54" fmla="*/ 39 w 39"/>
                  <a:gd name="T55" fmla="*/ 371 h 866"/>
                  <a:gd name="T56" fmla="*/ 39 w 39"/>
                  <a:gd name="T57" fmla="*/ 488 h 866"/>
                  <a:gd name="T58" fmla="*/ 39 w 39"/>
                  <a:gd name="T59" fmla="*/ 527 h 866"/>
                  <a:gd name="T60" fmla="*/ 20 w 39"/>
                  <a:gd name="T61" fmla="*/ 546 h 866"/>
                  <a:gd name="T62" fmla="*/ 0 w 39"/>
                  <a:gd name="T63" fmla="*/ 527 h 866"/>
                  <a:gd name="T64" fmla="*/ 0 w 39"/>
                  <a:gd name="T65" fmla="*/ 488 h 866"/>
                  <a:gd name="T66" fmla="*/ 20 w 39"/>
                  <a:gd name="T67" fmla="*/ 468 h 866"/>
                  <a:gd name="T68" fmla="*/ 39 w 39"/>
                  <a:gd name="T69" fmla="*/ 488 h 866"/>
                  <a:gd name="T70" fmla="*/ 39 w 39"/>
                  <a:gd name="T71" fmla="*/ 605 h 866"/>
                  <a:gd name="T72" fmla="*/ 39 w 39"/>
                  <a:gd name="T73" fmla="*/ 644 h 866"/>
                  <a:gd name="T74" fmla="*/ 20 w 39"/>
                  <a:gd name="T75" fmla="*/ 663 h 866"/>
                  <a:gd name="T76" fmla="*/ 0 w 39"/>
                  <a:gd name="T77" fmla="*/ 644 h 866"/>
                  <a:gd name="T78" fmla="*/ 0 w 39"/>
                  <a:gd name="T79" fmla="*/ 605 h 866"/>
                  <a:gd name="T80" fmla="*/ 20 w 39"/>
                  <a:gd name="T81" fmla="*/ 585 h 866"/>
                  <a:gd name="T82" fmla="*/ 39 w 39"/>
                  <a:gd name="T83" fmla="*/ 605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4"/>
                    </a:moveTo>
                    <a:lnTo>
                      <a:pt x="39" y="293"/>
                    </a:lnTo>
                    <a:cubicBezTo>
                      <a:pt x="39" y="303"/>
                      <a:pt x="30" y="312"/>
                      <a:pt x="20" y="312"/>
                    </a:cubicBezTo>
                    <a:cubicBezTo>
                      <a:pt x="9" y="312"/>
                      <a:pt x="0" y="303"/>
                      <a:pt x="0" y="293"/>
                    </a:cubicBezTo>
                    <a:lnTo>
                      <a:pt x="0" y="254"/>
                    </a:lnTo>
                    <a:cubicBezTo>
                      <a:pt x="0" y="243"/>
                      <a:pt x="9" y="234"/>
                      <a:pt x="20" y="234"/>
                    </a:cubicBezTo>
                    <a:cubicBezTo>
                      <a:pt x="30" y="234"/>
                      <a:pt x="39" y="243"/>
                      <a:pt x="39" y="254"/>
                    </a:cubicBezTo>
                    <a:close/>
                    <a:moveTo>
                      <a:pt x="39" y="371"/>
                    </a:moveTo>
                    <a:lnTo>
                      <a:pt x="39" y="410"/>
                    </a:lnTo>
                    <a:cubicBezTo>
                      <a:pt x="39" y="420"/>
                      <a:pt x="30" y="429"/>
                      <a:pt x="20" y="429"/>
                    </a:cubicBezTo>
                    <a:cubicBezTo>
                      <a:pt x="9" y="429"/>
                      <a:pt x="0" y="420"/>
                      <a:pt x="0" y="410"/>
                    </a:cubicBezTo>
                    <a:lnTo>
                      <a:pt x="0" y="371"/>
                    </a:lnTo>
                    <a:cubicBezTo>
                      <a:pt x="0" y="360"/>
                      <a:pt x="9" y="351"/>
                      <a:pt x="20" y="351"/>
                    </a:cubicBezTo>
                    <a:cubicBezTo>
                      <a:pt x="30" y="351"/>
                      <a:pt x="39" y="360"/>
                      <a:pt x="39" y="371"/>
                    </a:cubicBezTo>
                    <a:close/>
                    <a:moveTo>
                      <a:pt x="39" y="488"/>
                    </a:moveTo>
                    <a:lnTo>
                      <a:pt x="39" y="527"/>
                    </a:lnTo>
                    <a:cubicBezTo>
                      <a:pt x="39" y="537"/>
                      <a:pt x="30" y="546"/>
                      <a:pt x="20" y="546"/>
                    </a:cubicBezTo>
                    <a:cubicBezTo>
                      <a:pt x="9" y="546"/>
                      <a:pt x="0" y="537"/>
                      <a:pt x="0" y="527"/>
                    </a:cubicBezTo>
                    <a:lnTo>
                      <a:pt x="0" y="488"/>
                    </a:lnTo>
                    <a:cubicBezTo>
                      <a:pt x="0" y="477"/>
                      <a:pt x="9" y="468"/>
                      <a:pt x="20" y="468"/>
                    </a:cubicBezTo>
                    <a:cubicBezTo>
                      <a:pt x="30" y="468"/>
                      <a:pt x="39" y="477"/>
                      <a:pt x="39" y="488"/>
                    </a:cubicBezTo>
                    <a:close/>
                    <a:moveTo>
                      <a:pt x="39" y="605"/>
                    </a:moveTo>
                    <a:lnTo>
                      <a:pt x="39" y="644"/>
                    </a:lnTo>
                    <a:cubicBezTo>
                      <a:pt x="39" y="654"/>
                      <a:pt x="30" y="663"/>
                      <a:pt x="20" y="663"/>
                    </a:cubicBezTo>
                    <a:cubicBezTo>
                      <a:pt x="9" y="663"/>
                      <a:pt x="0" y="654"/>
                      <a:pt x="0" y="644"/>
                    </a:cubicBezTo>
                    <a:lnTo>
                      <a:pt x="0" y="605"/>
                    </a:lnTo>
                    <a:cubicBezTo>
                      <a:pt x="0" y="594"/>
                      <a:pt x="9" y="585"/>
                      <a:pt x="20" y="585"/>
                    </a:cubicBezTo>
                    <a:cubicBezTo>
                      <a:pt x="30" y="585"/>
                      <a:pt x="39" y="594"/>
                      <a:pt x="39" y="605"/>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8"/>
                      <a:pt x="30" y="866"/>
                      <a:pt x="20" y="866"/>
                    </a:cubicBezTo>
                    <a:cubicBezTo>
                      <a:pt x="9" y="866"/>
                      <a:pt x="0" y="858"/>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6" name="Freeform 35"/>
              <p:cNvSpPr>
                <a:spLocks/>
              </p:cNvSpPr>
              <p:nvPr/>
            </p:nvSpPr>
            <p:spPr bwMode="auto">
              <a:xfrm>
                <a:off x="9524613" y="3416110"/>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3" name="Multidocument 22"/>
            <p:cNvSpPr>
              <a:spLocks noChangeArrowheads="1"/>
            </p:cNvSpPr>
            <p:nvPr/>
          </p:nvSpPr>
          <p:spPr bwMode="auto">
            <a:xfrm>
              <a:off x="349622" y="5138488"/>
              <a:ext cx="2524073" cy="577850"/>
            </a:xfrm>
            <a:prstGeom prst="flowChartMultidocumen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 name="Rectangle 23"/>
            <p:cNvSpPr>
              <a:spLocks noChangeArrowheads="1"/>
            </p:cNvSpPr>
            <p:nvPr/>
          </p:nvSpPr>
          <p:spPr bwMode="auto">
            <a:xfrm>
              <a:off x="493518" y="5278456"/>
              <a:ext cx="251932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mn-lt"/>
                </a:rPr>
                <a:t>CustomerDetails.dat</a:t>
              </a:r>
              <a:endParaRPr kumimoji="0" lang="en-US" altLang="en-US" sz="2000" b="1" i="0" u="none" strike="noStrike" cap="none" normalizeH="0" baseline="0" dirty="0">
                <a:ln>
                  <a:noFill/>
                </a:ln>
                <a:solidFill>
                  <a:schemeClr val="tx1"/>
                </a:solidFill>
                <a:effectLst/>
                <a:latin typeface="+mn-lt"/>
              </a:endParaRPr>
            </a:p>
          </p:txBody>
        </p:sp>
        <p:sp>
          <p:nvSpPr>
            <p:cNvPr id="37" name="Freeform 36"/>
            <p:cNvSpPr>
              <a:spLocks noEditPoints="1"/>
            </p:cNvSpPr>
            <p:nvPr/>
          </p:nvSpPr>
          <p:spPr bwMode="auto">
            <a:xfrm>
              <a:off x="1622933" y="4468767"/>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1" y="78"/>
                    <a:pt x="20" y="78"/>
                  </a:cubicBezTo>
                  <a:cubicBezTo>
                    <a:pt x="9" y="78"/>
                    <a:pt x="0" y="69"/>
                    <a:pt x="0" y="58"/>
                  </a:cubicBezTo>
                  <a:lnTo>
                    <a:pt x="0" y="19"/>
                  </a:lnTo>
                  <a:cubicBezTo>
                    <a:pt x="0" y="9"/>
                    <a:pt x="9" y="0"/>
                    <a:pt x="20" y="0"/>
                  </a:cubicBezTo>
                  <a:cubicBezTo>
                    <a:pt x="31" y="0"/>
                    <a:pt x="39" y="9"/>
                    <a:pt x="39" y="19"/>
                  </a:cubicBezTo>
                  <a:close/>
                  <a:moveTo>
                    <a:pt x="39" y="136"/>
                  </a:moveTo>
                  <a:lnTo>
                    <a:pt x="39" y="175"/>
                  </a:lnTo>
                  <a:cubicBezTo>
                    <a:pt x="39" y="186"/>
                    <a:pt x="31" y="195"/>
                    <a:pt x="20" y="195"/>
                  </a:cubicBezTo>
                  <a:cubicBezTo>
                    <a:pt x="9" y="195"/>
                    <a:pt x="0" y="186"/>
                    <a:pt x="0" y="175"/>
                  </a:cubicBezTo>
                  <a:lnTo>
                    <a:pt x="0" y="136"/>
                  </a:lnTo>
                  <a:cubicBezTo>
                    <a:pt x="0" y="126"/>
                    <a:pt x="9" y="117"/>
                    <a:pt x="20" y="117"/>
                  </a:cubicBezTo>
                  <a:cubicBezTo>
                    <a:pt x="31" y="117"/>
                    <a:pt x="39" y="126"/>
                    <a:pt x="39" y="136"/>
                  </a:cubicBezTo>
                  <a:close/>
                  <a:moveTo>
                    <a:pt x="39" y="253"/>
                  </a:moveTo>
                  <a:lnTo>
                    <a:pt x="39" y="292"/>
                  </a:lnTo>
                  <a:cubicBezTo>
                    <a:pt x="39" y="303"/>
                    <a:pt x="31" y="312"/>
                    <a:pt x="20" y="312"/>
                  </a:cubicBezTo>
                  <a:cubicBezTo>
                    <a:pt x="9" y="312"/>
                    <a:pt x="0" y="303"/>
                    <a:pt x="0" y="292"/>
                  </a:cubicBezTo>
                  <a:lnTo>
                    <a:pt x="0" y="253"/>
                  </a:lnTo>
                  <a:cubicBezTo>
                    <a:pt x="0" y="243"/>
                    <a:pt x="9" y="234"/>
                    <a:pt x="20" y="234"/>
                  </a:cubicBezTo>
                  <a:cubicBezTo>
                    <a:pt x="31" y="234"/>
                    <a:pt x="39" y="243"/>
                    <a:pt x="39" y="253"/>
                  </a:cubicBezTo>
                  <a:close/>
                  <a:moveTo>
                    <a:pt x="39" y="370"/>
                  </a:moveTo>
                  <a:lnTo>
                    <a:pt x="39" y="409"/>
                  </a:lnTo>
                  <a:cubicBezTo>
                    <a:pt x="39" y="420"/>
                    <a:pt x="31" y="429"/>
                    <a:pt x="20" y="429"/>
                  </a:cubicBezTo>
                  <a:cubicBezTo>
                    <a:pt x="9" y="429"/>
                    <a:pt x="0" y="420"/>
                    <a:pt x="0" y="409"/>
                  </a:cubicBezTo>
                  <a:lnTo>
                    <a:pt x="0" y="370"/>
                  </a:lnTo>
                  <a:cubicBezTo>
                    <a:pt x="0" y="360"/>
                    <a:pt x="9" y="351"/>
                    <a:pt x="20" y="351"/>
                  </a:cubicBezTo>
                  <a:cubicBezTo>
                    <a:pt x="31" y="351"/>
                    <a:pt x="39" y="360"/>
                    <a:pt x="39" y="370"/>
                  </a:cubicBezTo>
                  <a:close/>
                  <a:moveTo>
                    <a:pt x="39" y="487"/>
                  </a:moveTo>
                  <a:lnTo>
                    <a:pt x="39" y="526"/>
                  </a:lnTo>
                  <a:cubicBezTo>
                    <a:pt x="39" y="537"/>
                    <a:pt x="31" y="546"/>
                    <a:pt x="20" y="546"/>
                  </a:cubicBezTo>
                  <a:cubicBezTo>
                    <a:pt x="9" y="546"/>
                    <a:pt x="0" y="537"/>
                    <a:pt x="0" y="526"/>
                  </a:cubicBezTo>
                  <a:lnTo>
                    <a:pt x="0" y="487"/>
                  </a:lnTo>
                  <a:cubicBezTo>
                    <a:pt x="0" y="477"/>
                    <a:pt x="9" y="468"/>
                    <a:pt x="20" y="468"/>
                  </a:cubicBezTo>
                  <a:cubicBezTo>
                    <a:pt x="31" y="468"/>
                    <a:pt x="39" y="477"/>
                    <a:pt x="39" y="487"/>
                  </a:cubicBezTo>
                  <a:close/>
                  <a:moveTo>
                    <a:pt x="39" y="604"/>
                  </a:moveTo>
                  <a:lnTo>
                    <a:pt x="39" y="644"/>
                  </a:lnTo>
                  <a:cubicBezTo>
                    <a:pt x="39" y="654"/>
                    <a:pt x="31" y="663"/>
                    <a:pt x="20" y="663"/>
                  </a:cubicBezTo>
                  <a:cubicBezTo>
                    <a:pt x="9" y="663"/>
                    <a:pt x="0" y="654"/>
                    <a:pt x="0" y="644"/>
                  </a:cubicBezTo>
                  <a:lnTo>
                    <a:pt x="0" y="604"/>
                  </a:lnTo>
                  <a:cubicBezTo>
                    <a:pt x="0" y="594"/>
                    <a:pt x="9" y="585"/>
                    <a:pt x="20" y="585"/>
                  </a:cubicBezTo>
                  <a:cubicBezTo>
                    <a:pt x="31" y="585"/>
                    <a:pt x="39" y="594"/>
                    <a:pt x="39" y="604"/>
                  </a:cubicBezTo>
                  <a:close/>
                  <a:moveTo>
                    <a:pt x="39" y="722"/>
                  </a:moveTo>
                  <a:lnTo>
                    <a:pt x="39" y="761"/>
                  </a:lnTo>
                  <a:cubicBezTo>
                    <a:pt x="39" y="771"/>
                    <a:pt x="31" y="780"/>
                    <a:pt x="20" y="780"/>
                  </a:cubicBezTo>
                  <a:cubicBezTo>
                    <a:pt x="9" y="780"/>
                    <a:pt x="0" y="771"/>
                    <a:pt x="0" y="761"/>
                  </a:cubicBezTo>
                  <a:lnTo>
                    <a:pt x="0" y="722"/>
                  </a:lnTo>
                  <a:cubicBezTo>
                    <a:pt x="0" y="711"/>
                    <a:pt x="9" y="702"/>
                    <a:pt x="20" y="702"/>
                  </a:cubicBezTo>
                  <a:cubicBezTo>
                    <a:pt x="31" y="702"/>
                    <a:pt x="39" y="711"/>
                    <a:pt x="39" y="722"/>
                  </a:cubicBezTo>
                  <a:close/>
                  <a:moveTo>
                    <a:pt x="39" y="839"/>
                  </a:moveTo>
                  <a:lnTo>
                    <a:pt x="39" y="847"/>
                  </a:lnTo>
                  <a:cubicBezTo>
                    <a:pt x="39" y="857"/>
                    <a:pt x="31" y="866"/>
                    <a:pt x="20" y="866"/>
                  </a:cubicBezTo>
                  <a:cubicBezTo>
                    <a:pt x="9" y="866"/>
                    <a:pt x="0" y="857"/>
                    <a:pt x="0" y="847"/>
                  </a:cubicBezTo>
                  <a:lnTo>
                    <a:pt x="0" y="839"/>
                  </a:lnTo>
                  <a:cubicBezTo>
                    <a:pt x="0" y="828"/>
                    <a:pt x="9" y="819"/>
                    <a:pt x="20" y="819"/>
                  </a:cubicBezTo>
                  <a:cubicBezTo>
                    <a:pt x="31"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8" name="Freeform 37"/>
            <p:cNvSpPr>
              <a:spLocks/>
            </p:cNvSpPr>
            <p:nvPr/>
          </p:nvSpPr>
          <p:spPr bwMode="auto">
            <a:xfrm>
              <a:off x="1574854" y="5036948"/>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 name="Rectangle 26"/>
            <p:cNvSpPr>
              <a:spLocks noChangeArrowheads="1"/>
            </p:cNvSpPr>
            <p:nvPr/>
          </p:nvSpPr>
          <p:spPr bwMode="auto">
            <a:xfrm>
              <a:off x="3357703" y="5312200"/>
              <a:ext cx="231848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mn-lt"/>
                </a:rPr>
                <a:t>CustomerLoan.dat</a:t>
              </a:r>
              <a:endParaRPr kumimoji="0" lang="en-US" altLang="en-US" sz="2000" b="1" i="0" u="none" strike="noStrike" cap="none" normalizeH="0" baseline="0" dirty="0">
                <a:ln>
                  <a:noFill/>
                </a:ln>
                <a:solidFill>
                  <a:schemeClr val="tx1"/>
                </a:solidFill>
                <a:effectLst/>
                <a:latin typeface="+mn-lt"/>
              </a:endParaRPr>
            </a:p>
          </p:txBody>
        </p:sp>
        <p:sp>
          <p:nvSpPr>
            <p:cNvPr id="39" name="Freeform 38"/>
            <p:cNvSpPr>
              <a:spLocks noEditPoints="1"/>
            </p:cNvSpPr>
            <p:nvPr/>
          </p:nvSpPr>
          <p:spPr bwMode="auto">
            <a:xfrm>
              <a:off x="4307018" y="4481729"/>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3"/>
                  </a:moveTo>
                  <a:lnTo>
                    <a:pt x="39" y="292"/>
                  </a:lnTo>
                  <a:cubicBezTo>
                    <a:pt x="39" y="303"/>
                    <a:pt x="30" y="312"/>
                    <a:pt x="20" y="312"/>
                  </a:cubicBezTo>
                  <a:cubicBezTo>
                    <a:pt x="9" y="312"/>
                    <a:pt x="0" y="303"/>
                    <a:pt x="0" y="292"/>
                  </a:cubicBezTo>
                  <a:lnTo>
                    <a:pt x="0" y="253"/>
                  </a:lnTo>
                  <a:cubicBezTo>
                    <a:pt x="0" y="243"/>
                    <a:pt x="9" y="234"/>
                    <a:pt x="20" y="234"/>
                  </a:cubicBezTo>
                  <a:cubicBezTo>
                    <a:pt x="30" y="234"/>
                    <a:pt x="39" y="243"/>
                    <a:pt x="39" y="253"/>
                  </a:cubicBezTo>
                  <a:close/>
                  <a:moveTo>
                    <a:pt x="39" y="370"/>
                  </a:moveTo>
                  <a:lnTo>
                    <a:pt x="39" y="409"/>
                  </a:lnTo>
                  <a:cubicBezTo>
                    <a:pt x="39" y="420"/>
                    <a:pt x="30" y="429"/>
                    <a:pt x="20" y="429"/>
                  </a:cubicBezTo>
                  <a:cubicBezTo>
                    <a:pt x="9" y="429"/>
                    <a:pt x="0" y="420"/>
                    <a:pt x="0" y="409"/>
                  </a:cubicBezTo>
                  <a:lnTo>
                    <a:pt x="0" y="370"/>
                  </a:lnTo>
                  <a:cubicBezTo>
                    <a:pt x="0" y="360"/>
                    <a:pt x="9" y="351"/>
                    <a:pt x="20" y="351"/>
                  </a:cubicBezTo>
                  <a:cubicBezTo>
                    <a:pt x="30" y="351"/>
                    <a:pt x="39" y="360"/>
                    <a:pt x="39" y="370"/>
                  </a:cubicBezTo>
                  <a:close/>
                  <a:moveTo>
                    <a:pt x="39" y="487"/>
                  </a:moveTo>
                  <a:lnTo>
                    <a:pt x="39" y="526"/>
                  </a:lnTo>
                  <a:cubicBezTo>
                    <a:pt x="39" y="537"/>
                    <a:pt x="30" y="546"/>
                    <a:pt x="20" y="546"/>
                  </a:cubicBezTo>
                  <a:cubicBezTo>
                    <a:pt x="9" y="546"/>
                    <a:pt x="0" y="537"/>
                    <a:pt x="0" y="526"/>
                  </a:cubicBezTo>
                  <a:lnTo>
                    <a:pt x="0" y="487"/>
                  </a:lnTo>
                  <a:cubicBezTo>
                    <a:pt x="0" y="477"/>
                    <a:pt x="9" y="468"/>
                    <a:pt x="20" y="468"/>
                  </a:cubicBezTo>
                  <a:cubicBezTo>
                    <a:pt x="30" y="468"/>
                    <a:pt x="39" y="477"/>
                    <a:pt x="39" y="487"/>
                  </a:cubicBezTo>
                  <a:close/>
                  <a:moveTo>
                    <a:pt x="39" y="604"/>
                  </a:moveTo>
                  <a:lnTo>
                    <a:pt x="39" y="644"/>
                  </a:lnTo>
                  <a:cubicBezTo>
                    <a:pt x="39" y="654"/>
                    <a:pt x="30" y="663"/>
                    <a:pt x="20" y="663"/>
                  </a:cubicBezTo>
                  <a:cubicBezTo>
                    <a:pt x="9" y="663"/>
                    <a:pt x="0" y="654"/>
                    <a:pt x="0" y="644"/>
                  </a:cubicBezTo>
                  <a:lnTo>
                    <a:pt x="0" y="604"/>
                  </a:lnTo>
                  <a:cubicBezTo>
                    <a:pt x="0" y="594"/>
                    <a:pt x="9" y="585"/>
                    <a:pt x="20" y="585"/>
                  </a:cubicBezTo>
                  <a:cubicBezTo>
                    <a:pt x="30" y="585"/>
                    <a:pt x="39" y="594"/>
                    <a:pt x="39" y="604"/>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7"/>
                    <a:pt x="30" y="866"/>
                    <a:pt x="20" y="866"/>
                  </a:cubicBezTo>
                  <a:cubicBezTo>
                    <a:pt x="9" y="866"/>
                    <a:pt x="0" y="857"/>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0" name="Freeform 39"/>
            <p:cNvSpPr>
              <a:spLocks/>
            </p:cNvSpPr>
            <p:nvPr/>
          </p:nvSpPr>
          <p:spPr bwMode="auto">
            <a:xfrm>
              <a:off x="4258940" y="5070692"/>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 name="Rectangle 29"/>
            <p:cNvSpPr>
              <a:spLocks noChangeArrowheads="1"/>
            </p:cNvSpPr>
            <p:nvPr/>
          </p:nvSpPr>
          <p:spPr bwMode="auto">
            <a:xfrm>
              <a:off x="6160719" y="5294262"/>
              <a:ext cx="219287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mn-lt"/>
                </a:rPr>
                <a:t>CustomerFD.dat</a:t>
              </a:r>
              <a:endParaRPr kumimoji="0" lang="en-US" altLang="en-US" sz="2000" b="1" i="0" u="none" strike="noStrike" cap="none" normalizeH="0" baseline="0" dirty="0">
                <a:ln>
                  <a:noFill/>
                </a:ln>
                <a:solidFill>
                  <a:schemeClr val="tx1"/>
                </a:solidFill>
                <a:effectLst/>
                <a:latin typeface="+mn-lt"/>
              </a:endParaRPr>
            </a:p>
          </p:txBody>
        </p:sp>
        <p:sp>
          <p:nvSpPr>
            <p:cNvPr id="41" name="Freeform 40"/>
            <p:cNvSpPr>
              <a:spLocks noEditPoints="1"/>
            </p:cNvSpPr>
            <p:nvPr/>
          </p:nvSpPr>
          <p:spPr bwMode="auto">
            <a:xfrm>
              <a:off x="7262491" y="4463791"/>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3"/>
                  </a:moveTo>
                  <a:lnTo>
                    <a:pt x="39" y="292"/>
                  </a:lnTo>
                  <a:cubicBezTo>
                    <a:pt x="39" y="303"/>
                    <a:pt x="30" y="312"/>
                    <a:pt x="20" y="312"/>
                  </a:cubicBezTo>
                  <a:cubicBezTo>
                    <a:pt x="9" y="312"/>
                    <a:pt x="0" y="303"/>
                    <a:pt x="0" y="292"/>
                  </a:cubicBezTo>
                  <a:lnTo>
                    <a:pt x="0" y="253"/>
                  </a:lnTo>
                  <a:cubicBezTo>
                    <a:pt x="0" y="243"/>
                    <a:pt x="9" y="234"/>
                    <a:pt x="20" y="234"/>
                  </a:cubicBezTo>
                  <a:cubicBezTo>
                    <a:pt x="30" y="234"/>
                    <a:pt x="39" y="243"/>
                    <a:pt x="39" y="253"/>
                  </a:cubicBezTo>
                  <a:close/>
                  <a:moveTo>
                    <a:pt x="39" y="370"/>
                  </a:moveTo>
                  <a:lnTo>
                    <a:pt x="39" y="409"/>
                  </a:lnTo>
                  <a:cubicBezTo>
                    <a:pt x="39" y="420"/>
                    <a:pt x="30" y="429"/>
                    <a:pt x="20" y="429"/>
                  </a:cubicBezTo>
                  <a:cubicBezTo>
                    <a:pt x="9" y="429"/>
                    <a:pt x="0" y="420"/>
                    <a:pt x="0" y="409"/>
                  </a:cubicBezTo>
                  <a:lnTo>
                    <a:pt x="0" y="370"/>
                  </a:lnTo>
                  <a:cubicBezTo>
                    <a:pt x="0" y="360"/>
                    <a:pt x="9" y="351"/>
                    <a:pt x="20" y="351"/>
                  </a:cubicBezTo>
                  <a:cubicBezTo>
                    <a:pt x="30" y="351"/>
                    <a:pt x="39" y="360"/>
                    <a:pt x="39" y="370"/>
                  </a:cubicBezTo>
                  <a:close/>
                  <a:moveTo>
                    <a:pt x="39" y="487"/>
                  </a:moveTo>
                  <a:lnTo>
                    <a:pt x="39" y="526"/>
                  </a:lnTo>
                  <a:cubicBezTo>
                    <a:pt x="39" y="537"/>
                    <a:pt x="30" y="546"/>
                    <a:pt x="20" y="546"/>
                  </a:cubicBezTo>
                  <a:cubicBezTo>
                    <a:pt x="9" y="546"/>
                    <a:pt x="0" y="537"/>
                    <a:pt x="0" y="526"/>
                  </a:cubicBezTo>
                  <a:lnTo>
                    <a:pt x="0" y="487"/>
                  </a:lnTo>
                  <a:cubicBezTo>
                    <a:pt x="0" y="477"/>
                    <a:pt x="9" y="468"/>
                    <a:pt x="20" y="468"/>
                  </a:cubicBezTo>
                  <a:cubicBezTo>
                    <a:pt x="30" y="468"/>
                    <a:pt x="39" y="477"/>
                    <a:pt x="39" y="487"/>
                  </a:cubicBezTo>
                  <a:close/>
                  <a:moveTo>
                    <a:pt x="39" y="604"/>
                  </a:moveTo>
                  <a:lnTo>
                    <a:pt x="39" y="644"/>
                  </a:lnTo>
                  <a:cubicBezTo>
                    <a:pt x="39" y="654"/>
                    <a:pt x="30" y="663"/>
                    <a:pt x="20" y="663"/>
                  </a:cubicBezTo>
                  <a:cubicBezTo>
                    <a:pt x="9" y="663"/>
                    <a:pt x="0" y="654"/>
                    <a:pt x="0" y="644"/>
                  </a:cubicBezTo>
                  <a:lnTo>
                    <a:pt x="0" y="604"/>
                  </a:lnTo>
                  <a:cubicBezTo>
                    <a:pt x="0" y="594"/>
                    <a:pt x="9" y="585"/>
                    <a:pt x="20" y="585"/>
                  </a:cubicBezTo>
                  <a:cubicBezTo>
                    <a:pt x="30" y="585"/>
                    <a:pt x="39" y="594"/>
                    <a:pt x="39" y="604"/>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7"/>
                    <a:pt x="30" y="866"/>
                    <a:pt x="20" y="866"/>
                  </a:cubicBezTo>
                  <a:cubicBezTo>
                    <a:pt x="9" y="866"/>
                    <a:pt x="0" y="857"/>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2" name="Freeform 41"/>
            <p:cNvSpPr>
              <a:spLocks/>
            </p:cNvSpPr>
            <p:nvPr/>
          </p:nvSpPr>
          <p:spPr bwMode="auto">
            <a:xfrm>
              <a:off x="7214414" y="5052754"/>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 name="Rectangle 44"/>
            <p:cNvSpPr>
              <a:spLocks noChangeArrowheads="1"/>
            </p:cNvSpPr>
            <p:nvPr/>
          </p:nvSpPr>
          <p:spPr bwMode="auto">
            <a:xfrm>
              <a:off x="9279414" y="5278456"/>
              <a:ext cx="15981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mn-lt"/>
                </a:rPr>
                <a:t>CustomerTxn.dat</a:t>
              </a:r>
              <a:endParaRPr kumimoji="0" lang="en-US" altLang="en-US" sz="2000" b="1" i="0" u="none" strike="noStrike" cap="none" normalizeH="0" baseline="0" dirty="0">
                <a:ln>
                  <a:noFill/>
                </a:ln>
                <a:solidFill>
                  <a:schemeClr val="tx1"/>
                </a:solidFill>
                <a:effectLst/>
                <a:latin typeface="+mn-lt"/>
              </a:endParaRPr>
            </a:p>
          </p:txBody>
        </p:sp>
        <p:sp>
          <p:nvSpPr>
            <p:cNvPr id="46" name="Freeform 45"/>
            <p:cNvSpPr>
              <a:spLocks noEditPoints="1"/>
            </p:cNvSpPr>
            <p:nvPr/>
          </p:nvSpPr>
          <p:spPr bwMode="auto">
            <a:xfrm>
              <a:off x="10327188" y="4449573"/>
              <a:ext cx="42740" cy="555625"/>
            </a:xfrm>
            <a:custGeom>
              <a:avLst/>
              <a:gdLst>
                <a:gd name="T0" fmla="*/ 0 w 39"/>
                <a:gd name="T1" fmla="*/ 761 h 781"/>
                <a:gd name="T2" fmla="*/ 0 w 39"/>
                <a:gd name="T3" fmla="*/ 722 h 781"/>
                <a:gd name="T4" fmla="*/ 20 w 39"/>
                <a:gd name="T5" fmla="*/ 703 h 781"/>
                <a:gd name="T6" fmla="*/ 39 w 39"/>
                <a:gd name="T7" fmla="*/ 722 h 781"/>
                <a:gd name="T8" fmla="*/ 39 w 39"/>
                <a:gd name="T9" fmla="*/ 761 h 781"/>
                <a:gd name="T10" fmla="*/ 20 w 39"/>
                <a:gd name="T11" fmla="*/ 781 h 781"/>
                <a:gd name="T12" fmla="*/ 0 w 39"/>
                <a:gd name="T13" fmla="*/ 761 h 781"/>
                <a:gd name="T14" fmla="*/ 0 w 39"/>
                <a:gd name="T15" fmla="*/ 644 h 781"/>
                <a:gd name="T16" fmla="*/ 0 w 39"/>
                <a:gd name="T17" fmla="*/ 605 h 781"/>
                <a:gd name="T18" fmla="*/ 20 w 39"/>
                <a:gd name="T19" fmla="*/ 586 h 781"/>
                <a:gd name="T20" fmla="*/ 39 w 39"/>
                <a:gd name="T21" fmla="*/ 605 h 781"/>
                <a:gd name="T22" fmla="*/ 39 w 39"/>
                <a:gd name="T23" fmla="*/ 644 h 781"/>
                <a:gd name="T24" fmla="*/ 20 w 39"/>
                <a:gd name="T25" fmla="*/ 664 h 781"/>
                <a:gd name="T26" fmla="*/ 0 w 39"/>
                <a:gd name="T27" fmla="*/ 644 h 781"/>
                <a:gd name="T28" fmla="*/ 0 w 39"/>
                <a:gd name="T29" fmla="*/ 527 h 781"/>
                <a:gd name="T30" fmla="*/ 0 w 39"/>
                <a:gd name="T31" fmla="*/ 488 h 781"/>
                <a:gd name="T32" fmla="*/ 20 w 39"/>
                <a:gd name="T33" fmla="*/ 469 h 781"/>
                <a:gd name="T34" fmla="*/ 39 w 39"/>
                <a:gd name="T35" fmla="*/ 488 h 781"/>
                <a:gd name="T36" fmla="*/ 39 w 39"/>
                <a:gd name="T37" fmla="*/ 527 h 781"/>
                <a:gd name="T38" fmla="*/ 20 w 39"/>
                <a:gd name="T39" fmla="*/ 547 h 781"/>
                <a:gd name="T40" fmla="*/ 0 w 39"/>
                <a:gd name="T41" fmla="*/ 527 h 781"/>
                <a:gd name="T42" fmla="*/ 0 w 39"/>
                <a:gd name="T43" fmla="*/ 410 h 781"/>
                <a:gd name="T44" fmla="*/ 0 w 39"/>
                <a:gd name="T45" fmla="*/ 371 h 781"/>
                <a:gd name="T46" fmla="*/ 20 w 39"/>
                <a:gd name="T47" fmla="*/ 352 h 781"/>
                <a:gd name="T48" fmla="*/ 39 w 39"/>
                <a:gd name="T49" fmla="*/ 371 h 781"/>
                <a:gd name="T50" fmla="*/ 39 w 39"/>
                <a:gd name="T51" fmla="*/ 410 h 781"/>
                <a:gd name="T52" fmla="*/ 20 w 39"/>
                <a:gd name="T53" fmla="*/ 430 h 781"/>
                <a:gd name="T54" fmla="*/ 0 w 39"/>
                <a:gd name="T55" fmla="*/ 410 h 781"/>
                <a:gd name="T56" fmla="*/ 0 w 39"/>
                <a:gd name="T57" fmla="*/ 293 h 781"/>
                <a:gd name="T58" fmla="*/ 0 w 39"/>
                <a:gd name="T59" fmla="*/ 254 h 781"/>
                <a:gd name="T60" fmla="*/ 20 w 39"/>
                <a:gd name="T61" fmla="*/ 234 h 781"/>
                <a:gd name="T62" fmla="*/ 39 w 39"/>
                <a:gd name="T63" fmla="*/ 254 h 781"/>
                <a:gd name="T64" fmla="*/ 39 w 39"/>
                <a:gd name="T65" fmla="*/ 293 h 781"/>
                <a:gd name="T66" fmla="*/ 20 w 39"/>
                <a:gd name="T67" fmla="*/ 313 h 781"/>
                <a:gd name="T68" fmla="*/ 0 w 39"/>
                <a:gd name="T69" fmla="*/ 293 h 781"/>
                <a:gd name="T70" fmla="*/ 0 w 39"/>
                <a:gd name="T71" fmla="*/ 176 h 781"/>
                <a:gd name="T72" fmla="*/ 0 w 39"/>
                <a:gd name="T73" fmla="*/ 137 h 781"/>
                <a:gd name="T74" fmla="*/ 20 w 39"/>
                <a:gd name="T75" fmla="*/ 117 h 781"/>
                <a:gd name="T76" fmla="*/ 39 w 39"/>
                <a:gd name="T77" fmla="*/ 137 h 781"/>
                <a:gd name="T78" fmla="*/ 39 w 39"/>
                <a:gd name="T79" fmla="*/ 176 h 781"/>
                <a:gd name="T80" fmla="*/ 20 w 39"/>
                <a:gd name="T81" fmla="*/ 195 h 781"/>
                <a:gd name="T82" fmla="*/ 0 w 39"/>
                <a:gd name="T83" fmla="*/ 176 h 781"/>
                <a:gd name="T84" fmla="*/ 0 w 39"/>
                <a:gd name="T85" fmla="*/ 59 h 781"/>
                <a:gd name="T86" fmla="*/ 0 w 39"/>
                <a:gd name="T87" fmla="*/ 20 h 781"/>
                <a:gd name="T88" fmla="*/ 20 w 39"/>
                <a:gd name="T89" fmla="*/ 0 h 781"/>
                <a:gd name="T90" fmla="*/ 39 w 39"/>
                <a:gd name="T91" fmla="*/ 20 h 781"/>
                <a:gd name="T92" fmla="*/ 39 w 39"/>
                <a:gd name="T93" fmla="*/ 59 h 781"/>
                <a:gd name="T94" fmla="*/ 20 w 39"/>
                <a:gd name="T95" fmla="*/ 78 h 781"/>
                <a:gd name="T96" fmla="*/ 0 w 39"/>
                <a:gd name="T97" fmla="*/ 59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781">
                  <a:moveTo>
                    <a:pt x="0" y="761"/>
                  </a:moveTo>
                  <a:lnTo>
                    <a:pt x="0" y="722"/>
                  </a:lnTo>
                  <a:cubicBezTo>
                    <a:pt x="0" y="711"/>
                    <a:pt x="9" y="703"/>
                    <a:pt x="20" y="703"/>
                  </a:cubicBezTo>
                  <a:cubicBezTo>
                    <a:pt x="30" y="703"/>
                    <a:pt x="39" y="711"/>
                    <a:pt x="39" y="722"/>
                  </a:cubicBezTo>
                  <a:lnTo>
                    <a:pt x="39" y="761"/>
                  </a:lnTo>
                  <a:cubicBezTo>
                    <a:pt x="39" y="772"/>
                    <a:pt x="30" y="781"/>
                    <a:pt x="20" y="781"/>
                  </a:cubicBezTo>
                  <a:cubicBezTo>
                    <a:pt x="9" y="781"/>
                    <a:pt x="0" y="772"/>
                    <a:pt x="0" y="761"/>
                  </a:cubicBezTo>
                  <a:close/>
                  <a:moveTo>
                    <a:pt x="0" y="644"/>
                  </a:moveTo>
                  <a:lnTo>
                    <a:pt x="0" y="605"/>
                  </a:lnTo>
                  <a:cubicBezTo>
                    <a:pt x="0" y="594"/>
                    <a:pt x="9" y="586"/>
                    <a:pt x="20" y="586"/>
                  </a:cubicBezTo>
                  <a:cubicBezTo>
                    <a:pt x="30" y="586"/>
                    <a:pt x="39" y="594"/>
                    <a:pt x="39" y="605"/>
                  </a:cubicBezTo>
                  <a:lnTo>
                    <a:pt x="39" y="644"/>
                  </a:lnTo>
                  <a:cubicBezTo>
                    <a:pt x="39" y="655"/>
                    <a:pt x="30" y="664"/>
                    <a:pt x="20" y="664"/>
                  </a:cubicBezTo>
                  <a:cubicBezTo>
                    <a:pt x="9" y="664"/>
                    <a:pt x="0" y="655"/>
                    <a:pt x="0" y="644"/>
                  </a:cubicBezTo>
                  <a:close/>
                  <a:moveTo>
                    <a:pt x="0" y="527"/>
                  </a:moveTo>
                  <a:lnTo>
                    <a:pt x="0" y="488"/>
                  </a:lnTo>
                  <a:cubicBezTo>
                    <a:pt x="0" y="477"/>
                    <a:pt x="9" y="469"/>
                    <a:pt x="20" y="469"/>
                  </a:cubicBezTo>
                  <a:cubicBezTo>
                    <a:pt x="30" y="469"/>
                    <a:pt x="39" y="477"/>
                    <a:pt x="39" y="488"/>
                  </a:cubicBezTo>
                  <a:lnTo>
                    <a:pt x="39" y="527"/>
                  </a:lnTo>
                  <a:cubicBezTo>
                    <a:pt x="39" y="538"/>
                    <a:pt x="30" y="547"/>
                    <a:pt x="20" y="547"/>
                  </a:cubicBezTo>
                  <a:cubicBezTo>
                    <a:pt x="9" y="547"/>
                    <a:pt x="0" y="538"/>
                    <a:pt x="0" y="527"/>
                  </a:cubicBezTo>
                  <a:close/>
                  <a:moveTo>
                    <a:pt x="0" y="410"/>
                  </a:moveTo>
                  <a:lnTo>
                    <a:pt x="0" y="371"/>
                  </a:lnTo>
                  <a:cubicBezTo>
                    <a:pt x="0" y="360"/>
                    <a:pt x="9" y="352"/>
                    <a:pt x="20" y="352"/>
                  </a:cubicBezTo>
                  <a:cubicBezTo>
                    <a:pt x="30" y="352"/>
                    <a:pt x="39" y="360"/>
                    <a:pt x="39" y="371"/>
                  </a:cubicBezTo>
                  <a:lnTo>
                    <a:pt x="39" y="410"/>
                  </a:lnTo>
                  <a:cubicBezTo>
                    <a:pt x="39" y="421"/>
                    <a:pt x="30" y="430"/>
                    <a:pt x="20" y="430"/>
                  </a:cubicBezTo>
                  <a:cubicBezTo>
                    <a:pt x="9" y="430"/>
                    <a:pt x="0" y="421"/>
                    <a:pt x="0" y="410"/>
                  </a:cubicBezTo>
                  <a:close/>
                  <a:moveTo>
                    <a:pt x="0" y="293"/>
                  </a:moveTo>
                  <a:lnTo>
                    <a:pt x="0" y="254"/>
                  </a:lnTo>
                  <a:cubicBezTo>
                    <a:pt x="0" y="243"/>
                    <a:pt x="9" y="234"/>
                    <a:pt x="20" y="234"/>
                  </a:cubicBezTo>
                  <a:cubicBezTo>
                    <a:pt x="30" y="234"/>
                    <a:pt x="39" y="243"/>
                    <a:pt x="39" y="254"/>
                  </a:cubicBezTo>
                  <a:lnTo>
                    <a:pt x="39" y="293"/>
                  </a:lnTo>
                  <a:cubicBezTo>
                    <a:pt x="39" y="304"/>
                    <a:pt x="30" y="313"/>
                    <a:pt x="20" y="313"/>
                  </a:cubicBezTo>
                  <a:cubicBezTo>
                    <a:pt x="9" y="313"/>
                    <a:pt x="0" y="304"/>
                    <a:pt x="0" y="293"/>
                  </a:cubicBezTo>
                  <a:close/>
                  <a:moveTo>
                    <a:pt x="0" y="176"/>
                  </a:moveTo>
                  <a:lnTo>
                    <a:pt x="0" y="137"/>
                  </a:lnTo>
                  <a:cubicBezTo>
                    <a:pt x="0" y="126"/>
                    <a:pt x="9" y="117"/>
                    <a:pt x="20" y="117"/>
                  </a:cubicBezTo>
                  <a:cubicBezTo>
                    <a:pt x="30" y="117"/>
                    <a:pt x="39" y="126"/>
                    <a:pt x="39" y="137"/>
                  </a:cubicBezTo>
                  <a:lnTo>
                    <a:pt x="39" y="176"/>
                  </a:lnTo>
                  <a:cubicBezTo>
                    <a:pt x="39" y="187"/>
                    <a:pt x="30" y="195"/>
                    <a:pt x="20" y="195"/>
                  </a:cubicBezTo>
                  <a:cubicBezTo>
                    <a:pt x="9" y="195"/>
                    <a:pt x="0" y="187"/>
                    <a:pt x="0" y="176"/>
                  </a:cubicBezTo>
                  <a:close/>
                  <a:moveTo>
                    <a:pt x="0" y="59"/>
                  </a:moveTo>
                  <a:lnTo>
                    <a:pt x="0" y="20"/>
                  </a:lnTo>
                  <a:cubicBezTo>
                    <a:pt x="0" y="9"/>
                    <a:pt x="9" y="0"/>
                    <a:pt x="20" y="0"/>
                  </a:cubicBezTo>
                  <a:cubicBezTo>
                    <a:pt x="30" y="0"/>
                    <a:pt x="39" y="9"/>
                    <a:pt x="39" y="20"/>
                  </a:cubicBezTo>
                  <a:lnTo>
                    <a:pt x="39" y="59"/>
                  </a:lnTo>
                  <a:cubicBezTo>
                    <a:pt x="39" y="70"/>
                    <a:pt x="30" y="78"/>
                    <a:pt x="20" y="78"/>
                  </a:cubicBezTo>
                  <a:cubicBezTo>
                    <a:pt x="9" y="78"/>
                    <a:pt x="0" y="70"/>
                    <a:pt x="0" y="5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7" name="Freeform 46"/>
            <p:cNvSpPr>
              <a:spLocks/>
            </p:cNvSpPr>
            <p:nvPr/>
          </p:nvSpPr>
          <p:spPr bwMode="auto">
            <a:xfrm>
              <a:off x="10258328" y="4976623"/>
              <a:ext cx="180460" cy="180975"/>
            </a:xfrm>
            <a:custGeom>
              <a:avLst/>
              <a:gdLst>
                <a:gd name="T0" fmla="*/ 76 w 76"/>
                <a:gd name="T1" fmla="*/ 0 h 114"/>
                <a:gd name="T2" fmla="*/ 38 w 76"/>
                <a:gd name="T3" fmla="*/ 114 h 114"/>
                <a:gd name="T4" fmla="*/ 0 w 76"/>
                <a:gd name="T5" fmla="*/ 0 h 114"/>
                <a:gd name="T6" fmla="*/ 76 w 76"/>
                <a:gd name="T7" fmla="*/ 0 h 114"/>
              </a:gdLst>
              <a:ahLst/>
              <a:cxnLst>
                <a:cxn ang="0">
                  <a:pos x="T0" y="T1"/>
                </a:cxn>
                <a:cxn ang="0">
                  <a:pos x="T2" y="T3"/>
                </a:cxn>
                <a:cxn ang="0">
                  <a:pos x="T4" y="T5"/>
                </a:cxn>
                <a:cxn ang="0">
                  <a:pos x="T6" y="T7"/>
                </a:cxn>
              </a:cxnLst>
              <a:rect l="0" t="0" r="r" b="b"/>
              <a:pathLst>
                <a:path w="76" h="114">
                  <a:moveTo>
                    <a:pt x="76" y="0"/>
                  </a:moveTo>
                  <a:lnTo>
                    <a:pt x="38" y="114"/>
                  </a:lnTo>
                  <a:lnTo>
                    <a:pt x="0" y="0"/>
                  </a:lnTo>
                  <a:lnTo>
                    <a:pt x="7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Rectangle 15"/>
            <p:cNvSpPr>
              <a:spLocks noChangeArrowheads="1"/>
            </p:cNvSpPr>
            <p:nvPr/>
          </p:nvSpPr>
          <p:spPr bwMode="auto">
            <a:xfrm>
              <a:off x="4342628" y="1985257"/>
              <a:ext cx="335861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Fixed_Deposit_Processing</a:t>
              </a:r>
              <a:endParaRPr kumimoji="0" lang="en-US" altLang="en-US" sz="2200" b="0" i="0" u="none" strike="noStrike" cap="none" normalizeH="0" baseline="0" dirty="0">
                <a:ln>
                  <a:noFill/>
                </a:ln>
                <a:solidFill>
                  <a:schemeClr val="tx1"/>
                </a:solidFill>
                <a:effectLst/>
                <a:latin typeface="+mn-lt"/>
              </a:endParaRPr>
            </a:p>
          </p:txBody>
        </p:sp>
        <p:sp>
          <p:nvSpPr>
            <p:cNvPr id="59" name="Multidocument 58">
              <a:extLst>
                <a:ext uri="{FF2B5EF4-FFF2-40B4-BE49-F238E27FC236}">
                  <a16:creationId xmlns:a16="http://schemas.microsoft.com/office/drawing/2014/main" id="{DB0598EE-2A4D-8348-A642-22D9F9D6C719}"/>
                </a:ext>
              </a:extLst>
            </p:cNvPr>
            <p:cNvSpPr>
              <a:spLocks noChangeArrowheads="1"/>
            </p:cNvSpPr>
            <p:nvPr/>
          </p:nvSpPr>
          <p:spPr bwMode="auto">
            <a:xfrm>
              <a:off x="3215554" y="5172232"/>
              <a:ext cx="2247763" cy="577850"/>
            </a:xfrm>
            <a:prstGeom prst="flowChartMultidocumen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0" name="Multidocument 59">
              <a:extLst>
                <a:ext uri="{FF2B5EF4-FFF2-40B4-BE49-F238E27FC236}">
                  <a16:creationId xmlns:a16="http://schemas.microsoft.com/office/drawing/2014/main" id="{3646DCB0-BFD8-7B4C-99A8-BB688FE188C7}"/>
                </a:ext>
              </a:extLst>
            </p:cNvPr>
            <p:cNvSpPr>
              <a:spLocks noChangeArrowheads="1"/>
            </p:cNvSpPr>
            <p:nvPr/>
          </p:nvSpPr>
          <p:spPr bwMode="auto">
            <a:xfrm>
              <a:off x="6040819" y="5154294"/>
              <a:ext cx="2524073" cy="577850"/>
            </a:xfrm>
            <a:prstGeom prst="flowChartMultidocumen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1" name="Multidocument 60">
              <a:extLst>
                <a:ext uri="{FF2B5EF4-FFF2-40B4-BE49-F238E27FC236}">
                  <a16:creationId xmlns:a16="http://schemas.microsoft.com/office/drawing/2014/main" id="{EA633EC8-10DC-274F-8D0E-6CA5D5486C3E}"/>
                </a:ext>
              </a:extLst>
            </p:cNvPr>
            <p:cNvSpPr>
              <a:spLocks noChangeArrowheads="1"/>
            </p:cNvSpPr>
            <p:nvPr/>
          </p:nvSpPr>
          <p:spPr bwMode="auto">
            <a:xfrm>
              <a:off x="9086521" y="5138488"/>
              <a:ext cx="2524073" cy="577850"/>
            </a:xfrm>
            <a:prstGeom prst="flowChartMultidocumen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grpSp>
      <p:sp>
        <p:nvSpPr>
          <p:cNvPr id="3" name="Footer Placeholder 2">
            <a:extLst>
              <a:ext uri="{FF2B5EF4-FFF2-40B4-BE49-F238E27FC236}">
                <a16:creationId xmlns:a16="http://schemas.microsoft.com/office/drawing/2014/main" id="{9FD37380-7E94-4F44-86D7-1E9BFAFD327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61355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Specifies the condition which needs to be evaluated</a:t>
            </a:r>
          </a:p>
          <a:p>
            <a:r>
              <a:rPr lang="en-US" dirty="0"/>
              <a:t>Character and date values need to be enclosed within single-quotes</a:t>
            </a:r>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a:t>
            </a:r>
            <a:r>
              <a:rPr lang="en-IN" altLang="en-US" dirty="0" err="1">
                <a:latin typeface="Courier New" panose="02070309020205020404" pitchFamily="49" charset="0"/>
                <a:cs typeface="Courier New" panose="02070309020205020404" pitchFamily="49" charset="0"/>
              </a:rPr>
              <a:t>hire_date</a:t>
            </a:r>
            <a:r>
              <a:rPr lang="en-IN" altLang="en-US" dirty="0">
                <a:latin typeface="Courier New" panose="02070309020205020404" pitchFamily="49" charset="0"/>
                <a:cs typeface="Courier New" panose="02070309020205020404" pitchFamily="49" charset="0"/>
              </a:rPr>
              <a:t>, salary</a:t>
            </a: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err="1">
                <a:latin typeface="Courier New" panose="02070309020205020404" pitchFamily="49" charset="0"/>
                <a:cs typeface="Courier New" panose="02070309020205020404" pitchFamily="49" charset="0"/>
              </a:rPr>
              <a:t>hire_date</a:t>
            </a:r>
            <a:r>
              <a:rPr lang="en-IN" altLang="en-US" dirty="0">
                <a:latin typeface="Courier New" panose="02070309020205020404" pitchFamily="49" charset="0"/>
                <a:cs typeface="Courier New" panose="02070309020205020404" pitchFamily="49" charset="0"/>
              </a:rPr>
              <a:t> &gt; '2000-01-01';</a:t>
            </a:r>
          </a:p>
          <a:p>
            <a:pPr marL="0" indent="0">
              <a:buNone/>
            </a:pPr>
            <a:endParaRPr lang="en-US" dirty="0"/>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12 AS </a:t>
            </a:r>
            <a:r>
              <a:rPr lang="en-IN" altLang="en-US" dirty="0" err="1">
                <a:latin typeface="Courier New" panose="02070309020205020404" pitchFamily="49" charset="0"/>
                <a:cs typeface="Courier New" panose="02070309020205020404" pitchFamily="49" charset="0"/>
              </a:rPr>
              <a:t>annual_sal</a:t>
            </a:r>
            <a:endParaRPr lang="en-IN" altLang="en-US" dirty="0">
              <a:latin typeface="Courier New" panose="02070309020205020404" pitchFamily="49" charset="0"/>
              <a:cs typeface="Courier New" panose="02070309020205020404" pitchFamily="49" charset="0"/>
            </a:endParaRP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 'Livingston';</a:t>
            </a:r>
            <a:endParaRPr lang="en-US" dirty="0"/>
          </a:p>
          <a:p>
            <a:r>
              <a:rPr lang="en-US" dirty="0"/>
              <a:t>Note that the string enclosed within single-quote is case sensitive</a:t>
            </a:r>
          </a:p>
          <a:p>
            <a:endParaRPr lang="en-US" dirty="0"/>
          </a:p>
          <a:p>
            <a:endParaRPr lang="en-US" dirty="0"/>
          </a:p>
        </p:txBody>
      </p:sp>
      <p:sp>
        <p:nvSpPr>
          <p:cNvPr id="3" name="Title 2"/>
          <p:cNvSpPr>
            <a:spLocks noGrp="1"/>
          </p:cNvSpPr>
          <p:nvPr>
            <p:ph type="title"/>
          </p:nvPr>
        </p:nvSpPr>
        <p:spPr/>
        <p:txBody>
          <a:bodyPr/>
          <a:lstStyle/>
          <a:p>
            <a:r>
              <a:rPr lang="en-US"/>
              <a:t>WHERE CLAUSE</a:t>
            </a:r>
            <a:br>
              <a:rPr lang="en-US"/>
            </a:br>
            <a:endParaRPr lang="en-US" dirty="0"/>
          </a:p>
        </p:txBody>
      </p:sp>
      <p:sp>
        <p:nvSpPr>
          <p:cNvPr id="4" name="Footer Placeholder 3">
            <a:extLst>
              <a:ext uri="{FF2B5EF4-FFF2-40B4-BE49-F238E27FC236}">
                <a16:creationId xmlns:a16="http://schemas.microsoft.com/office/drawing/2014/main" id="{A5045AAA-1846-ED4C-AAEC-289C3ECA8E13}"/>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E01C2B3D-9EB9-6448-99E3-BD68F6ED65E3}"/>
              </a:ext>
            </a:extLst>
          </p:cNvPr>
          <p:cNvSpPr>
            <a:spLocks noGrp="1"/>
          </p:cNvSpPr>
          <p:nvPr>
            <p:ph type="sldNum" sz="quarter" idx="4"/>
          </p:nvPr>
        </p:nvSpPr>
        <p:spPr/>
        <p:txBody>
          <a:bodyPr/>
          <a:lstStyle/>
          <a:p>
            <a:fld id="{6A7BD299-4115-435C-9390-0BF281B3F2C8}" type="slidenum">
              <a:rPr lang="en-US" smtClean="0"/>
              <a:pPr/>
              <a:t>40</a:t>
            </a:fld>
            <a:endParaRPr lang="en-US" dirty="0"/>
          </a:p>
        </p:txBody>
      </p:sp>
    </p:spTree>
    <p:extLst>
      <p:ext uri="{BB962C8B-B14F-4D97-AF65-F5344CB8AC3E}">
        <p14:creationId xmlns:p14="http://schemas.microsoft.com/office/powerpoint/2010/main" val="3364475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 column alias cannot be used in the conditions</a:t>
            </a:r>
          </a:p>
          <a:p>
            <a:r>
              <a:rPr lang="en-US" dirty="0"/>
              <a:t>Example:</a:t>
            </a:r>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12 AS </a:t>
            </a:r>
            <a:r>
              <a:rPr lang="en-IN" altLang="en-US" dirty="0" err="1">
                <a:latin typeface="Courier New" panose="02070309020205020404" pitchFamily="49" charset="0"/>
                <a:cs typeface="Courier New" panose="02070309020205020404" pitchFamily="49" charset="0"/>
              </a:rPr>
              <a:t>annual_sal</a:t>
            </a:r>
            <a:endParaRPr lang="en-IN" altLang="en-US" dirty="0">
              <a:latin typeface="Courier New" panose="02070309020205020404" pitchFamily="49" charset="0"/>
              <a:cs typeface="Courier New" panose="02070309020205020404" pitchFamily="49" charset="0"/>
            </a:endParaRP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err="1">
                <a:solidFill>
                  <a:srgbClr val="FF0000"/>
                </a:solidFill>
                <a:latin typeface="Courier New" panose="02070309020205020404" pitchFamily="49" charset="0"/>
                <a:cs typeface="Courier New" panose="02070309020205020404" pitchFamily="49" charset="0"/>
              </a:rPr>
              <a:t>annual_sal</a:t>
            </a:r>
            <a:r>
              <a:rPr lang="en-IN" altLang="en-US" dirty="0">
                <a:solidFill>
                  <a:srgbClr val="FF0000"/>
                </a:solidFill>
                <a:latin typeface="Courier New" panose="02070309020205020404" pitchFamily="49" charset="0"/>
                <a:cs typeface="Courier New" panose="02070309020205020404" pitchFamily="49" charset="0"/>
              </a:rPr>
              <a:t> &gt; 10000;	 -- Error</a:t>
            </a:r>
          </a:p>
          <a:p>
            <a:endParaRPr lang="en-US" dirty="0"/>
          </a:p>
          <a:p>
            <a:r>
              <a:rPr lang="en-US" dirty="0"/>
              <a:t>Because aliasing of columns is done at the end, after applying WHERE conditions</a:t>
            </a:r>
          </a:p>
          <a:p>
            <a:r>
              <a:rPr lang="en-US" dirty="0"/>
              <a:t>Hence the above query should be written as:</a:t>
            </a:r>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12 AS </a:t>
            </a:r>
            <a:r>
              <a:rPr lang="en-IN" altLang="en-US" dirty="0" err="1">
                <a:latin typeface="Courier New" panose="02070309020205020404" pitchFamily="49" charset="0"/>
                <a:cs typeface="Courier New" panose="02070309020205020404" pitchFamily="49" charset="0"/>
              </a:rPr>
              <a:t>annual_sal</a:t>
            </a:r>
            <a:endParaRPr lang="en-IN" altLang="en-US" dirty="0">
              <a:latin typeface="Courier New" panose="02070309020205020404" pitchFamily="49" charset="0"/>
              <a:cs typeface="Courier New" panose="02070309020205020404" pitchFamily="49" charset="0"/>
            </a:endParaRP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a:solidFill>
                  <a:srgbClr val="7030A0"/>
                </a:solidFill>
                <a:latin typeface="Courier New" panose="02070309020205020404" pitchFamily="49" charset="0"/>
                <a:cs typeface="Courier New" panose="02070309020205020404" pitchFamily="49" charset="0"/>
              </a:rPr>
              <a:t>salary * 12 &gt; 150000;</a:t>
            </a:r>
            <a:endParaRPr lang="en-US" dirty="0">
              <a:solidFill>
                <a:srgbClr val="7030A0"/>
              </a:solidFill>
            </a:endParaRPr>
          </a:p>
          <a:p>
            <a:endParaRPr lang="en-US" dirty="0"/>
          </a:p>
          <a:p>
            <a:endParaRPr lang="en-US" dirty="0"/>
          </a:p>
          <a:p>
            <a:endParaRPr lang="en-US" dirty="0"/>
          </a:p>
        </p:txBody>
      </p:sp>
      <p:sp>
        <p:nvSpPr>
          <p:cNvPr id="3" name="Title 2"/>
          <p:cNvSpPr>
            <a:spLocks noGrp="1"/>
          </p:cNvSpPr>
          <p:nvPr>
            <p:ph type="title"/>
          </p:nvPr>
        </p:nvSpPr>
        <p:spPr/>
        <p:txBody>
          <a:bodyPr/>
          <a:lstStyle/>
          <a:p>
            <a:r>
              <a:rPr lang="en-US"/>
              <a:t>WHERE CLAUSE</a:t>
            </a:r>
            <a:br>
              <a:rPr lang="en-US"/>
            </a:br>
            <a:endParaRPr lang="en-US" dirty="0"/>
          </a:p>
        </p:txBody>
      </p:sp>
      <p:sp>
        <p:nvSpPr>
          <p:cNvPr id="4" name="Footer Placeholder 3">
            <a:extLst>
              <a:ext uri="{FF2B5EF4-FFF2-40B4-BE49-F238E27FC236}">
                <a16:creationId xmlns:a16="http://schemas.microsoft.com/office/drawing/2014/main" id="{44F96F08-BB9D-904F-8E03-3982C0DC81D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1CBBFF25-0B52-C54E-B430-726EEC4D4E2C}"/>
              </a:ext>
            </a:extLst>
          </p:cNvPr>
          <p:cNvSpPr>
            <a:spLocks noGrp="1"/>
          </p:cNvSpPr>
          <p:nvPr>
            <p:ph type="sldNum" sz="quarter" idx="4"/>
          </p:nvPr>
        </p:nvSpPr>
        <p:spPr/>
        <p:txBody>
          <a:bodyPr/>
          <a:lstStyle/>
          <a:p>
            <a:fld id="{6A7BD299-4115-435C-9390-0BF281B3F2C8}" type="slidenum">
              <a:rPr lang="en-US" smtClean="0"/>
              <a:pPr/>
              <a:t>41</a:t>
            </a:fld>
            <a:endParaRPr lang="en-US" dirty="0"/>
          </a:p>
        </p:txBody>
      </p:sp>
    </p:spTree>
    <p:extLst>
      <p:ext uri="{BB962C8B-B14F-4D97-AF65-F5344CB8AC3E}">
        <p14:creationId xmlns:p14="http://schemas.microsoft.com/office/powerpoint/2010/main" val="1501519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Query: Retrieve last name and salary of all employees who have salary greater than 50,000, working in department 90.</a:t>
            </a:r>
          </a:p>
          <a:p>
            <a:r>
              <a:rPr lang="en-US" dirty="0"/>
              <a:t>To retrieve the requested data:</a:t>
            </a:r>
          </a:p>
          <a:p>
            <a:pPr lvl="1"/>
            <a:r>
              <a:rPr lang="en-US" dirty="0"/>
              <a:t>Restrict the data using the conditions: salary &gt; 50,000 AND </a:t>
            </a:r>
            <a:r>
              <a:rPr lang="en-US" dirty="0" err="1"/>
              <a:t>department_id</a:t>
            </a:r>
            <a:r>
              <a:rPr lang="en-US" dirty="0"/>
              <a:t> = 90</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&gt; 10000</a:t>
            </a:r>
          </a:p>
          <a:p>
            <a:pPr marL="0" indent="0">
              <a:spcBef>
                <a:spcPct val="0"/>
              </a:spcBef>
              <a:buNone/>
            </a:pPr>
            <a:r>
              <a:rPr lang="en-US" altLang="en-US" dirty="0">
                <a:solidFill>
                  <a:srgbClr val="000000"/>
                </a:solidFill>
                <a:latin typeface="Courier New" panose="02070309020205020404" pitchFamily="49" charset="0"/>
              </a:rPr>
              <a:t>	AND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 90;</a:t>
            </a:r>
          </a:p>
          <a:p>
            <a:pPr lvl="1"/>
            <a:r>
              <a:rPr lang="en-US" dirty="0"/>
              <a:t>Restrict the data using the conditions: salary &lt; 50,000 OR </a:t>
            </a:r>
            <a:r>
              <a:rPr lang="en-US" dirty="0" err="1"/>
              <a:t>hire_date</a:t>
            </a:r>
            <a:r>
              <a:rPr lang="en-US" dirty="0"/>
              <a:t> &gt; ‘01-JAN-2008’</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&lt; 5000</a:t>
            </a:r>
          </a:p>
          <a:p>
            <a:pPr marL="0" indent="0">
              <a:spcBef>
                <a:spcPct val="0"/>
              </a:spcBef>
              <a:buNone/>
            </a:pPr>
            <a:r>
              <a:rPr lang="en-US" altLang="en-US" dirty="0">
                <a:solidFill>
                  <a:srgbClr val="000000"/>
                </a:solidFill>
                <a:latin typeface="Courier New" panose="02070309020205020404" pitchFamily="49" charset="0"/>
              </a:rPr>
              <a:t>	OR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 &gt; '2000-01-01';</a:t>
            </a:r>
          </a:p>
          <a:p>
            <a:pPr marL="0" indent="0">
              <a:spcBef>
                <a:spcPct val="0"/>
              </a:spcBef>
              <a:buNone/>
            </a:pPr>
            <a:endParaRPr lang="en-US" altLang="en-US" dirty="0">
              <a:solidFill>
                <a:srgbClr val="000000"/>
              </a:solidFill>
              <a:latin typeface="Courier New" panose="02070309020205020404" pitchFamily="49" charset="0"/>
            </a:endParaRPr>
          </a:p>
          <a:p>
            <a:endParaRPr lang="en-US" dirty="0"/>
          </a:p>
          <a:p>
            <a:pPr lvl="1"/>
            <a:endParaRPr lang="en-US" dirty="0"/>
          </a:p>
        </p:txBody>
      </p:sp>
      <p:sp>
        <p:nvSpPr>
          <p:cNvPr id="3" name="Title 2"/>
          <p:cNvSpPr>
            <a:spLocks noGrp="1"/>
          </p:cNvSpPr>
          <p:nvPr>
            <p:ph type="title"/>
          </p:nvPr>
        </p:nvSpPr>
        <p:spPr/>
        <p:txBody>
          <a:bodyPr/>
          <a:lstStyle/>
          <a:p>
            <a:r>
              <a:rPr lang="en-US"/>
              <a:t>WHERE CLAUSE – LOGICAL OPERATORS</a:t>
            </a:r>
            <a:br>
              <a:rPr lang="en-US"/>
            </a:br>
            <a:endParaRPr lang="en-US" dirty="0"/>
          </a:p>
        </p:txBody>
      </p:sp>
      <p:sp>
        <p:nvSpPr>
          <p:cNvPr id="4" name="Slide Number Placeholder 3">
            <a:extLst>
              <a:ext uri="{FF2B5EF4-FFF2-40B4-BE49-F238E27FC236}">
                <a16:creationId xmlns:a16="http://schemas.microsoft.com/office/drawing/2014/main" id="{F0CA6CCB-DBBE-4546-927F-8086B17D3F93}"/>
              </a:ext>
            </a:extLst>
          </p:cNvPr>
          <p:cNvSpPr>
            <a:spLocks noGrp="1"/>
          </p:cNvSpPr>
          <p:nvPr>
            <p:ph type="sldNum" sz="quarter" idx="4"/>
          </p:nvPr>
        </p:nvSpPr>
        <p:spPr/>
        <p:txBody>
          <a:bodyPr/>
          <a:lstStyle/>
          <a:p>
            <a:fld id="{6A7BD299-4115-435C-9390-0BF281B3F2C8}" type="slidenum">
              <a:rPr lang="en-US" smtClean="0"/>
              <a:pPr/>
              <a:t>42</a:t>
            </a:fld>
            <a:endParaRPr lang="en-US" dirty="0"/>
          </a:p>
        </p:txBody>
      </p:sp>
      <p:sp>
        <p:nvSpPr>
          <p:cNvPr id="5" name="Footer Placeholder 4">
            <a:extLst>
              <a:ext uri="{FF2B5EF4-FFF2-40B4-BE49-F238E27FC236}">
                <a16:creationId xmlns:a16="http://schemas.microsoft.com/office/drawing/2014/main" id="{052099A1-8406-B447-9C9E-65E8C71D8A0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479008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r>
              <a:rPr lang="en-US" dirty="0"/>
              <a:t>Logical operators' precedence in that order is: NOT, AND, OR </a:t>
            </a:r>
          </a:p>
          <a:p>
            <a:r>
              <a:rPr lang="en-US" dirty="0"/>
              <a:t>Query below tries to list employees drawing salary &gt; 10000 from department 80 or 90:</a:t>
            </a:r>
          </a:p>
          <a:p>
            <a:pPr marL="502920" lvl="1" indent="0">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a:t>
            </a:r>
            <a:r>
              <a:rPr lang="en-US" altLang="en-US" sz="2200" dirty="0">
                <a:solidFill>
                  <a:srgbClr val="000000"/>
                </a:solidFill>
                <a:latin typeface="Courier New" panose="02070309020205020404" pitchFamily="49" charset="0"/>
              </a:rPr>
              <a:t>FROM   Employees</a:t>
            </a:r>
          </a:p>
          <a:p>
            <a:pPr marL="0" indent="0">
              <a:spcBef>
                <a:spcPct val="0"/>
              </a:spcBef>
              <a:buNone/>
            </a:pPr>
            <a:r>
              <a:rPr lang="en-US" altLang="en-US" sz="2200" dirty="0">
                <a:solidFill>
                  <a:srgbClr val="000000"/>
                </a:solidFill>
                <a:latin typeface="Courier New" panose="02070309020205020404" pitchFamily="49" charset="0"/>
              </a:rPr>
              <a:t>	WHERE  salary &gt; 10000</a:t>
            </a:r>
          </a:p>
          <a:p>
            <a:pPr marL="0" indent="0">
              <a:spcBef>
                <a:spcPct val="0"/>
              </a:spcBef>
              <a:buNone/>
            </a:pPr>
            <a:r>
              <a:rPr lang="en-US" altLang="en-US" sz="2200" dirty="0">
                <a:solidFill>
                  <a:srgbClr val="000000"/>
                </a:solidFill>
                <a:latin typeface="Courier New" panose="02070309020205020404" pitchFamily="49" charset="0"/>
              </a:rPr>
              <a:t>	AND </a:t>
            </a:r>
            <a:r>
              <a:rPr lang="en-US" altLang="en-US" sz="2200" dirty="0" err="1">
                <a:solidFill>
                  <a:srgbClr val="FF0000"/>
                </a:solidFill>
                <a:latin typeface="Courier New" panose="02070309020205020404" pitchFamily="49" charset="0"/>
              </a:rPr>
              <a:t>department_id</a:t>
            </a:r>
            <a:r>
              <a:rPr lang="en-US" altLang="en-US" sz="2200" dirty="0">
                <a:solidFill>
                  <a:srgbClr val="FF0000"/>
                </a:solidFill>
                <a:latin typeface="Courier New" panose="02070309020205020404" pitchFamily="49" charset="0"/>
              </a:rPr>
              <a:t> = 80</a:t>
            </a:r>
          </a:p>
          <a:p>
            <a:pPr marL="0" indent="0">
              <a:spcBef>
                <a:spcPct val="0"/>
              </a:spcBef>
              <a:buNone/>
            </a:pPr>
            <a:r>
              <a:rPr lang="en-US" altLang="en-US" sz="2200" dirty="0">
                <a:solidFill>
                  <a:srgbClr val="FF0000"/>
                </a:solidFill>
                <a:latin typeface="Courier New" panose="02070309020205020404" pitchFamily="49" charset="0"/>
              </a:rPr>
              <a:t>	OR </a:t>
            </a:r>
            <a:r>
              <a:rPr lang="en-US" altLang="en-US" sz="2200" dirty="0" err="1">
                <a:solidFill>
                  <a:srgbClr val="FF0000"/>
                </a:solidFill>
                <a:latin typeface="Courier New" panose="02070309020205020404" pitchFamily="49" charset="0"/>
              </a:rPr>
              <a:t>department_id</a:t>
            </a:r>
            <a:r>
              <a:rPr lang="en-US" altLang="en-US" sz="2200" dirty="0">
                <a:solidFill>
                  <a:srgbClr val="FF0000"/>
                </a:solidFill>
                <a:latin typeface="Courier New" panose="02070309020205020404" pitchFamily="49" charset="0"/>
              </a:rPr>
              <a:t> = 90;</a:t>
            </a:r>
            <a:r>
              <a:rPr lang="en-US" altLang="en-US" sz="2200" dirty="0">
                <a:solidFill>
                  <a:srgbClr val="000000"/>
                </a:solidFill>
                <a:latin typeface="Courier New" panose="02070309020205020404" pitchFamily="49" charset="0"/>
              </a:rPr>
              <a:t>	</a:t>
            </a:r>
            <a:r>
              <a:rPr lang="en-US" altLang="en-US" sz="2200" dirty="0">
                <a:solidFill>
                  <a:srgbClr val="FF0000"/>
                </a:solidFill>
                <a:latin typeface="Courier New" panose="02070309020205020404" pitchFamily="49" charset="0"/>
              </a:rPr>
              <a:t>// Improper query</a:t>
            </a:r>
          </a:p>
          <a:p>
            <a:pPr>
              <a:spcBef>
                <a:spcPct val="0"/>
              </a:spcBef>
            </a:pPr>
            <a:endParaRPr lang="en-US" dirty="0"/>
          </a:p>
          <a:p>
            <a:pPr>
              <a:spcBef>
                <a:spcPct val="0"/>
              </a:spcBef>
            </a:pPr>
            <a:r>
              <a:rPr lang="en-US" dirty="0"/>
              <a:t>Above query retrieves all employees from dept. 90 and only those employees from dept. 80 who draw salary &gt; 10000.</a:t>
            </a:r>
          </a:p>
          <a:p>
            <a:pPr>
              <a:spcBef>
                <a:spcPct val="0"/>
              </a:spcBef>
            </a:pPr>
            <a:r>
              <a:rPr lang="en-US" dirty="0"/>
              <a:t>Parenthesize the query appropriately to get the expected result</a:t>
            </a:r>
          </a:p>
          <a:p>
            <a:pPr marL="502920" lvl="1" indent="0">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a:t>
            </a:r>
          </a:p>
          <a:p>
            <a:pPr marL="0" indent="0">
              <a:spcBef>
                <a:spcPct val="0"/>
              </a:spcBef>
              <a:buNone/>
            </a:pPr>
            <a:r>
              <a:rPr lang="en-US" altLang="en-US" sz="2200" dirty="0">
                <a:solidFill>
                  <a:srgbClr val="000000"/>
                </a:solidFill>
                <a:latin typeface="Courier New" panose="02070309020205020404" pitchFamily="49" charset="0"/>
              </a:rPr>
              <a:t>	FROM   Employees</a:t>
            </a:r>
          </a:p>
          <a:p>
            <a:pPr marL="0" indent="0">
              <a:spcBef>
                <a:spcPct val="0"/>
              </a:spcBef>
              <a:buNone/>
            </a:pPr>
            <a:r>
              <a:rPr lang="en-US" altLang="en-US" sz="2200" dirty="0">
                <a:solidFill>
                  <a:srgbClr val="000000"/>
                </a:solidFill>
                <a:latin typeface="Courier New" panose="02070309020205020404" pitchFamily="49" charset="0"/>
              </a:rPr>
              <a:t>	WHERE  salary &gt; 10000</a:t>
            </a:r>
          </a:p>
          <a:p>
            <a:pPr marL="0" indent="0">
              <a:spcBef>
                <a:spcPct val="0"/>
              </a:spcBef>
              <a:buNone/>
            </a:pPr>
            <a:r>
              <a:rPr lang="en-US" altLang="en-US" sz="2200" dirty="0">
                <a:solidFill>
                  <a:srgbClr val="000000"/>
                </a:solidFill>
                <a:latin typeface="Courier New" panose="02070309020205020404" pitchFamily="49" charset="0"/>
              </a:rPr>
              <a:t>	AND </a:t>
            </a:r>
            <a:r>
              <a:rPr lang="en-US" altLang="en-US" sz="2200" b="1" dirty="0">
                <a:solidFill>
                  <a:srgbClr val="7030A0"/>
                </a:solidFill>
                <a:latin typeface="Courier New" panose="02070309020205020404" pitchFamily="49" charset="0"/>
              </a:rPr>
              <a:t>(</a:t>
            </a:r>
            <a:r>
              <a:rPr lang="en-US" altLang="en-US" sz="2200" dirty="0" err="1">
                <a:solidFill>
                  <a:srgbClr val="7030A0"/>
                </a:solidFill>
                <a:latin typeface="Courier New" panose="02070309020205020404" pitchFamily="49" charset="0"/>
              </a:rPr>
              <a:t>department_id</a:t>
            </a:r>
            <a:r>
              <a:rPr lang="en-US" altLang="en-US" sz="2200" dirty="0">
                <a:solidFill>
                  <a:srgbClr val="7030A0"/>
                </a:solidFill>
                <a:latin typeface="Courier New" panose="02070309020205020404" pitchFamily="49" charset="0"/>
              </a:rPr>
              <a:t> = 80</a:t>
            </a:r>
          </a:p>
          <a:p>
            <a:pPr marL="0" indent="0">
              <a:spcBef>
                <a:spcPct val="0"/>
              </a:spcBef>
              <a:buNone/>
            </a:pPr>
            <a:r>
              <a:rPr lang="en-US" altLang="en-US" sz="2200" dirty="0">
                <a:solidFill>
                  <a:srgbClr val="7030A0"/>
                </a:solidFill>
                <a:latin typeface="Courier New" panose="02070309020205020404" pitchFamily="49" charset="0"/>
              </a:rPr>
              <a:t>	OR </a:t>
            </a:r>
            <a:r>
              <a:rPr lang="en-US" altLang="en-US" sz="2200" dirty="0" err="1">
                <a:solidFill>
                  <a:srgbClr val="7030A0"/>
                </a:solidFill>
                <a:latin typeface="Courier New" panose="02070309020205020404" pitchFamily="49" charset="0"/>
              </a:rPr>
              <a:t>department_id</a:t>
            </a:r>
            <a:r>
              <a:rPr lang="en-US" altLang="en-US" sz="2200" dirty="0">
                <a:solidFill>
                  <a:srgbClr val="7030A0"/>
                </a:solidFill>
                <a:latin typeface="Courier New" panose="02070309020205020404" pitchFamily="49" charset="0"/>
              </a:rPr>
              <a:t> = 90</a:t>
            </a:r>
            <a:r>
              <a:rPr lang="en-US" altLang="en-US" sz="2200" b="1" dirty="0">
                <a:solidFill>
                  <a:srgbClr val="7030A0"/>
                </a:solidFill>
                <a:latin typeface="Courier New" panose="02070309020205020404" pitchFamily="49" charset="0"/>
              </a:rPr>
              <a:t>)</a:t>
            </a:r>
            <a:r>
              <a:rPr lang="en-US" altLang="en-US" sz="2200" dirty="0">
                <a:solidFill>
                  <a:srgbClr val="000000"/>
                </a:solidFill>
                <a:latin typeface="Courier New" panose="02070309020205020404" pitchFamily="49" charset="0"/>
              </a:rPr>
              <a:t>;</a:t>
            </a:r>
          </a:p>
          <a:p>
            <a:pPr marL="0" indent="0">
              <a:buNone/>
            </a:pPr>
            <a:endParaRPr lang="en-US" dirty="0"/>
          </a:p>
        </p:txBody>
      </p:sp>
      <p:sp>
        <p:nvSpPr>
          <p:cNvPr id="3" name="Title 2"/>
          <p:cNvSpPr>
            <a:spLocks noGrp="1"/>
          </p:cNvSpPr>
          <p:nvPr>
            <p:ph type="title"/>
          </p:nvPr>
        </p:nvSpPr>
        <p:spPr/>
        <p:txBody>
          <a:bodyPr/>
          <a:lstStyle/>
          <a:p>
            <a:r>
              <a:rPr lang="en-US"/>
              <a:t>WHERE CLAUSE – LOGICAL OPERATORS PRECEDENCE</a:t>
            </a:r>
            <a:br>
              <a:rPr lang="en-US"/>
            </a:br>
            <a:endParaRPr lang="en-US" dirty="0"/>
          </a:p>
        </p:txBody>
      </p:sp>
      <p:sp>
        <p:nvSpPr>
          <p:cNvPr id="4" name="Slide Number Placeholder 3">
            <a:extLst>
              <a:ext uri="{FF2B5EF4-FFF2-40B4-BE49-F238E27FC236}">
                <a16:creationId xmlns:a16="http://schemas.microsoft.com/office/drawing/2014/main" id="{F0CA6CCB-DBBE-4546-927F-8086B17D3F93}"/>
              </a:ext>
            </a:extLst>
          </p:cNvPr>
          <p:cNvSpPr>
            <a:spLocks noGrp="1"/>
          </p:cNvSpPr>
          <p:nvPr>
            <p:ph type="sldNum" sz="quarter" idx="4"/>
          </p:nvPr>
        </p:nvSpPr>
        <p:spPr/>
        <p:txBody>
          <a:bodyPr/>
          <a:lstStyle/>
          <a:p>
            <a:fld id="{6A7BD299-4115-435C-9390-0BF281B3F2C8}" type="slidenum">
              <a:rPr lang="en-US" smtClean="0"/>
              <a:pPr/>
              <a:t>43</a:t>
            </a:fld>
            <a:endParaRPr lang="en-US" dirty="0"/>
          </a:p>
        </p:txBody>
      </p:sp>
      <p:sp>
        <p:nvSpPr>
          <p:cNvPr id="5" name="Footer Placeholder 4">
            <a:extLst>
              <a:ext uri="{FF2B5EF4-FFF2-40B4-BE49-F238E27FC236}">
                <a16:creationId xmlns:a16="http://schemas.microsoft.com/office/drawing/2014/main" id="{052099A1-8406-B447-9C9E-65E8C71D8A05}"/>
              </a:ext>
            </a:extLst>
          </p:cNvPr>
          <p:cNvSpPr>
            <a:spLocks noGrp="1"/>
          </p:cNvSpPr>
          <p:nvPr>
            <p:ph type="ftr" sz="quarter" idx="3"/>
          </p:nvPr>
        </p:nvSpPr>
        <p:spPr/>
        <p:txBody>
          <a:bodyPr/>
          <a:lstStyle/>
          <a:p>
            <a:r>
              <a:rPr lang="en-US" dirty="0"/>
              <a:t>DBMS</a:t>
            </a:r>
          </a:p>
        </p:txBody>
      </p:sp>
    </p:spTree>
    <p:extLst>
      <p:ext uri="{BB962C8B-B14F-4D97-AF65-F5344CB8AC3E}">
        <p14:creationId xmlns:p14="http://schemas.microsoft.com/office/powerpoint/2010/main" val="3963399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Rows can be retrieved based on a range of values. The range specifies the upper limit and the lower limit (both inclusive)</a:t>
            </a:r>
          </a:p>
          <a:p>
            <a:r>
              <a:rPr lang="en-US" dirty="0"/>
              <a:t>Below query displays the last name and salary of all employees whose salary is greater than or equal to 10,000 and less than or equal to 25,000</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&gt;= 10000 AND</a:t>
            </a:r>
          </a:p>
          <a:p>
            <a:pPr marL="0" indent="0">
              <a:spcBef>
                <a:spcPct val="0"/>
              </a:spcBef>
              <a:buNone/>
            </a:pPr>
            <a:r>
              <a:rPr lang="en-US" altLang="en-US" dirty="0">
                <a:solidFill>
                  <a:srgbClr val="000000"/>
                </a:solidFill>
                <a:latin typeface="Courier New" panose="02070309020205020404" pitchFamily="49" charset="0"/>
              </a:rPr>
              <a:t>       	salary &lt;= 25000;</a:t>
            </a:r>
          </a:p>
          <a:p>
            <a:endParaRPr lang="en-US" dirty="0"/>
          </a:p>
          <a:p>
            <a:r>
              <a:rPr lang="en-US" dirty="0"/>
              <a:t>Alternatively, the above can be achieved by using the BETWEEN operator</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BETWEEN  10000 AND 25000 ;</a:t>
            </a:r>
          </a:p>
          <a:p>
            <a:endParaRPr lang="en-US" dirty="0"/>
          </a:p>
        </p:txBody>
      </p:sp>
      <p:sp>
        <p:nvSpPr>
          <p:cNvPr id="3" name="Title 2"/>
          <p:cNvSpPr>
            <a:spLocks noGrp="1"/>
          </p:cNvSpPr>
          <p:nvPr>
            <p:ph type="title"/>
          </p:nvPr>
        </p:nvSpPr>
        <p:spPr/>
        <p:txBody>
          <a:bodyPr/>
          <a:lstStyle/>
          <a:p>
            <a:r>
              <a:rPr lang="en-US"/>
              <a:t>WHERE CLAUSE – BETWEEN OPERATOR</a:t>
            </a:r>
            <a:endParaRPr lang="en-US" dirty="0"/>
          </a:p>
        </p:txBody>
      </p:sp>
      <p:sp>
        <p:nvSpPr>
          <p:cNvPr id="4" name="Slide Number Placeholder 3">
            <a:extLst>
              <a:ext uri="{FF2B5EF4-FFF2-40B4-BE49-F238E27FC236}">
                <a16:creationId xmlns:a16="http://schemas.microsoft.com/office/drawing/2014/main" id="{D78CB242-4A00-2F48-A2FE-041E51087843}"/>
              </a:ext>
            </a:extLst>
          </p:cNvPr>
          <p:cNvSpPr>
            <a:spLocks noGrp="1"/>
          </p:cNvSpPr>
          <p:nvPr>
            <p:ph type="sldNum" sz="quarter" idx="4"/>
          </p:nvPr>
        </p:nvSpPr>
        <p:spPr/>
        <p:txBody>
          <a:bodyPr/>
          <a:lstStyle/>
          <a:p>
            <a:fld id="{6A7BD299-4115-435C-9390-0BF281B3F2C8}" type="slidenum">
              <a:rPr lang="en-US" smtClean="0"/>
              <a:pPr/>
              <a:t>44</a:t>
            </a:fld>
            <a:endParaRPr lang="en-US" dirty="0"/>
          </a:p>
        </p:txBody>
      </p:sp>
      <p:sp>
        <p:nvSpPr>
          <p:cNvPr id="6" name="Footer Placeholder 5">
            <a:extLst>
              <a:ext uri="{FF2B5EF4-FFF2-40B4-BE49-F238E27FC236}">
                <a16:creationId xmlns:a16="http://schemas.microsoft.com/office/drawing/2014/main" id="{83F650BD-504E-AB49-AF7E-0BA9A42AD35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25237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To test for values in a specified set of values, IN operator is used in the WHERE clause which tests the membership condition</a:t>
            </a:r>
          </a:p>
          <a:p>
            <a:r>
              <a:rPr lang="en-US" dirty="0"/>
              <a:t>Below query retrieves last name, salary and </a:t>
            </a:r>
            <a:r>
              <a:rPr lang="en-US" dirty="0" err="1"/>
              <a:t>manager_id</a:t>
            </a:r>
            <a:r>
              <a:rPr lang="en-US" dirty="0"/>
              <a:t> of employees whose </a:t>
            </a:r>
            <a:r>
              <a:rPr lang="en-US" dirty="0" err="1"/>
              <a:t>manager_id</a:t>
            </a:r>
            <a:r>
              <a:rPr lang="en-US" dirty="0"/>
              <a:t> is 100,101 or 201</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 </a:t>
            </a:r>
            <a:r>
              <a:rPr lang="en-US" altLang="en-US" dirty="0" err="1">
                <a:solidFill>
                  <a:srgbClr val="000000"/>
                </a:solidFill>
                <a:latin typeface="Courier New" panose="02070309020205020404" pitchFamily="49" charset="0"/>
              </a:rPr>
              <a:t>manager_id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IN (100,101,201);</a:t>
            </a:r>
          </a:p>
          <a:p>
            <a:r>
              <a:rPr lang="en-US" altLang="en-US" dirty="0"/>
              <a:t>The above query can be achieved using a combination of OR conditions</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 </a:t>
            </a:r>
            <a:r>
              <a:rPr lang="en-US" altLang="en-US" dirty="0" err="1">
                <a:solidFill>
                  <a:srgbClr val="000000"/>
                </a:solidFill>
                <a:latin typeface="Courier New" panose="02070309020205020404" pitchFamily="49" charset="0"/>
              </a:rPr>
              <a:t>manager_id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 100 OR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 101 </a:t>
            </a:r>
          </a:p>
          <a:p>
            <a:pPr marL="0" indent="0">
              <a:spcBef>
                <a:spcPct val="0"/>
              </a:spcBef>
              <a:buNone/>
            </a:pPr>
            <a:r>
              <a:rPr lang="en-US" altLang="en-US" dirty="0">
                <a:solidFill>
                  <a:srgbClr val="000000"/>
                </a:solidFill>
                <a:latin typeface="Courier New" panose="02070309020205020404" pitchFamily="49" charset="0"/>
              </a:rPr>
              <a:t>	OR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 201;</a:t>
            </a:r>
          </a:p>
          <a:p>
            <a:r>
              <a:rPr lang="en-US" altLang="en-US" dirty="0"/>
              <a:t>The set of values to the IN operator can be specified in any order</a:t>
            </a:r>
            <a:endParaRPr lang="en-IN" alt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a:t>WHERE CLAUSE – IN OPERATOR</a:t>
            </a:r>
            <a:endParaRPr lang="en-US" dirty="0"/>
          </a:p>
        </p:txBody>
      </p:sp>
      <p:sp>
        <p:nvSpPr>
          <p:cNvPr id="4" name="Slide Number Placeholder 3">
            <a:extLst>
              <a:ext uri="{FF2B5EF4-FFF2-40B4-BE49-F238E27FC236}">
                <a16:creationId xmlns:a16="http://schemas.microsoft.com/office/drawing/2014/main" id="{956ECA6E-26B9-4846-92BC-11502560EF61}"/>
              </a:ext>
            </a:extLst>
          </p:cNvPr>
          <p:cNvSpPr>
            <a:spLocks noGrp="1"/>
          </p:cNvSpPr>
          <p:nvPr>
            <p:ph type="sldNum" sz="quarter" idx="4"/>
          </p:nvPr>
        </p:nvSpPr>
        <p:spPr/>
        <p:txBody>
          <a:bodyPr/>
          <a:lstStyle/>
          <a:p>
            <a:fld id="{6A7BD299-4115-435C-9390-0BF281B3F2C8}" type="slidenum">
              <a:rPr lang="en-US" smtClean="0"/>
              <a:pPr/>
              <a:t>45</a:t>
            </a:fld>
            <a:endParaRPr lang="en-US" dirty="0"/>
          </a:p>
        </p:txBody>
      </p:sp>
      <p:sp>
        <p:nvSpPr>
          <p:cNvPr id="7" name="Footer Placeholder 6">
            <a:extLst>
              <a:ext uri="{FF2B5EF4-FFF2-40B4-BE49-F238E27FC236}">
                <a16:creationId xmlns:a16="http://schemas.microsoft.com/office/drawing/2014/main" id="{DE050792-EBE1-BE48-B9A2-8E07E23A767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66757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r>
              <a:rPr lang="en-US" dirty="0"/>
              <a:t>The exact value to be searched (to restrict the rows) might not be known while executing the query</a:t>
            </a:r>
          </a:p>
          <a:p>
            <a:r>
              <a:rPr lang="en-US" dirty="0"/>
              <a:t>Rows can be selected that match a character pattern by using the LIKE operator in the WHERE clause</a:t>
            </a:r>
          </a:p>
          <a:p>
            <a:r>
              <a:rPr lang="en-US" dirty="0"/>
              <a:t>These patterns are denoted by:</a:t>
            </a:r>
          </a:p>
          <a:p>
            <a:pPr lvl="1"/>
            <a:r>
              <a:rPr lang="en-US" dirty="0"/>
              <a:t>% - zero or many characters</a:t>
            </a:r>
          </a:p>
          <a:p>
            <a:pPr lvl="1"/>
            <a:r>
              <a:rPr lang="en-US" dirty="0"/>
              <a:t>_ - one character</a:t>
            </a:r>
          </a:p>
          <a:p>
            <a:endParaRPr lang="en-US" dirty="0"/>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LIKE 'S%';</a:t>
            </a:r>
          </a:p>
          <a:p>
            <a:pPr marL="0" indent="0">
              <a:spcBef>
                <a:spcPct val="0"/>
              </a:spcBef>
              <a:buNone/>
            </a:pP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LIKE '_O%'; </a:t>
            </a:r>
            <a:r>
              <a:rPr lang="en-US" altLang="en-US" dirty="0"/>
              <a:t>-- Last name 2</a:t>
            </a:r>
            <a:r>
              <a:rPr lang="en-US" altLang="en-US" baseline="30000" dirty="0"/>
              <a:t>nd</a:t>
            </a:r>
            <a:r>
              <a:rPr lang="en-US" altLang="en-US" dirty="0"/>
              <a:t> char 'O'</a:t>
            </a:r>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a:t>WHERE CLAUSE – LIKE OPERATOR</a:t>
            </a:r>
            <a:br>
              <a:rPr lang="en-US"/>
            </a:br>
            <a:endParaRPr lang="en-US" dirty="0"/>
          </a:p>
        </p:txBody>
      </p:sp>
      <p:sp>
        <p:nvSpPr>
          <p:cNvPr id="4" name="Slide Number Placeholder 3">
            <a:extLst>
              <a:ext uri="{FF2B5EF4-FFF2-40B4-BE49-F238E27FC236}">
                <a16:creationId xmlns:a16="http://schemas.microsoft.com/office/drawing/2014/main" id="{471F2635-ED5C-5A49-AEB2-892F7A3C34E9}"/>
              </a:ext>
            </a:extLst>
          </p:cNvPr>
          <p:cNvSpPr>
            <a:spLocks noGrp="1"/>
          </p:cNvSpPr>
          <p:nvPr>
            <p:ph type="sldNum" sz="quarter" idx="4"/>
          </p:nvPr>
        </p:nvSpPr>
        <p:spPr/>
        <p:txBody>
          <a:bodyPr/>
          <a:lstStyle/>
          <a:p>
            <a:fld id="{6A7BD299-4115-435C-9390-0BF281B3F2C8}" type="slidenum">
              <a:rPr lang="en-US" smtClean="0"/>
              <a:pPr/>
              <a:t>46</a:t>
            </a:fld>
            <a:endParaRPr lang="en-US" dirty="0"/>
          </a:p>
        </p:txBody>
      </p:sp>
      <p:sp>
        <p:nvSpPr>
          <p:cNvPr id="5" name="Footer Placeholder 4">
            <a:extLst>
              <a:ext uri="{FF2B5EF4-FFF2-40B4-BE49-F238E27FC236}">
                <a16:creationId xmlns:a16="http://schemas.microsoft.com/office/drawing/2014/main" id="{2C0C3772-4F4D-9445-BCC3-4FA9E9575921}"/>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617165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Conditional operators cannot be used to check for NULL values</a:t>
            </a:r>
          </a:p>
          <a:p>
            <a:r>
              <a:rPr lang="en-US" dirty="0"/>
              <a:t>IS NULL operator is used to check for the presence NULL values</a:t>
            </a:r>
          </a:p>
          <a:p>
            <a:r>
              <a:rPr lang="en-US" dirty="0"/>
              <a:t>Below query retrieves all employees who does not have a manager</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IS NULL;</a:t>
            </a:r>
          </a:p>
          <a:p>
            <a:pPr marL="0" indent="0">
              <a:spcBef>
                <a:spcPct val="0"/>
              </a:spcBef>
              <a:buNone/>
            </a:pPr>
            <a:endParaRPr lang="en-US" dirty="0">
              <a:solidFill>
                <a:srgbClr val="000000"/>
              </a:solidFill>
              <a:latin typeface="Courier New" panose="02070309020205020404" pitchFamily="49" charset="0"/>
            </a:endParaRPr>
          </a:p>
          <a:p>
            <a:pPr marL="487512" lvl="1" indent="-487512" defTabSz="562980">
              <a:spcBef>
                <a:spcPts val="0"/>
              </a:spcBef>
              <a:spcAft>
                <a:spcPts val="640"/>
              </a:spcAft>
              <a:buSzPct val="100000"/>
              <a:buFont typeface="Wingdings" pitchFamily="2" charset="2"/>
              <a:buChar char="Ø"/>
            </a:pPr>
            <a:r>
              <a:rPr lang="en-US" altLang="en-US" sz="2400" dirty="0"/>
              <a:t>IS NOT operator is used to check for the absence of NULL values</a:t>
            </a:r>
          </a:p>
          <a:p>
            <a:pPr>
              <a:spcBef>
                <a:spcPct val="0"/>
              </a:spcBef>
            </a:pP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COMMISSION_PCT IS NOT NULL;</a:t>
            </a:r>
          </a:p>
          <a:p>
            <a:pPr marL="0" indent="0">
              <a:spcBef>
                <a:spcPct val="0"/>
              </a:spcBef>
              <a:buNone/>
            </a:pPr>
            <a:endParaRPr lang="en-US" dirty="0"/>
          </a:p>
        </p:txBody>
      </p:sp>
      <p:sp>
        <p:nvSpPr>
          <p:cNvPr id="3" name="Title 2"/>
          <p:cNvSpPr>
            <a:spLocks noGrp="1"/>
          </p:cNvSpPr>
          <p:nvPr>
            <p:ph type="title"/>
          </p:nvPr>
        </p:nvSpPr>
        <p:spPr/>
        <p:txBody>
          <a:bodyPr/>
          <a:lstStyle/>
          <a:p>
            <a:r>
              <a:rPr lang="en-US"/>
              <a:t>WHERE CLAUSE – IS NULL</a:t>
            </a:r>
            <a:br>
              <a:rPr lang="en-US"/>
            </a:br>
            <a:endParaRPr lang="en-US" dirty="0"/>
          </a:p>
        </p:txBody>
      </p:sp>
      <p:sp>
        <p:nvSpPr>
          <p:cNvPr id="4" name="Slide Number Placeholder 3">
            <a:extLst>
              <a:ext uri="{FF2B5EF4-FFF2-40B4-BE49-F238E27FC236}">
                <a16:creationId xmlns:a16="http://schemas.microsoft.com/office/drawing/2014/main" id="{5A370C4D-C3EA-A44B-B501-20BC1E2EC8C1}"/>
              </a:ext>
            </a:extLst>
          </p:cNvPr>
          <p:cNvSpPr>
            <a:spLocks noGrp="1"/>
          </p:cNvSpPr>
          <p:nvPr>
            <p:ph type="sldNum" sz="quarter" idx="4"/>
          </p:nvPr>
        </p:nvSpPr>
        <p:spPr/>
        <p:txBody>
          <a:bodyPr/>
          <a:lstStyle/>
          <a:p>
            <a:fld id="{6A7BD299-4115-435C-9390-0BF281B3F2C8}" type="slidenum">
              <a:rPr lang="en-US" smtClean="0"/>
              <a:pPr/>
              <a:t>47</a:t>
            </a:fld>
            <a:endParaRPr lang="en-US" dirty="0"/>
          </a:p>
        </p:txBody>
      </p:sp>
      <p:sp>
        <p:nvSpPr>
          <p:cNvPr id="7" name="Footer Placeholder 6">
            <a:extLst>
              <a:ext uri="{FF2B5EF4-FFF2-40B4-BE49-F238E27FC236}">
                <a16:creationId xmlns:a16="http://schemas.microsoft.com/office/drawing/2014/main" id="{8A1083E6-907C-6141-A98C-0BA15243863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59465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a:t>Rules of precedence determine the order in which the expressions are evaluated</a:t>
            </a:r>
          </a:p>
          <a:p>
            <a:r>
              <a:rPr lang="en-US"/>
              <a:t>Use of parenthesis around the expressions would override the default precedence</a:t>
            </a:r>
          </a:p>
          <a:p>
            <a:endParaRPr lang="en-US" dirty="0"/>
          </a:p>
        </p:txBody>
      </p:sp>
      <p:sp>
        <p:nvSpPr>
          <p:cNvPr id="3" name="Title 2"/>
          <p:cNvSpPr>
            <a:spLocks noGrp="1"/>
          </p:cNvSpPr>
          <p:nvPr>
            <p:ph type="title"/>
          </p:nvPr>
        </p:nvSpPr>
        <p:spPr/>
        <p:txBody>
          <a:bodyPr/>
          <a:lstStyle/>
          <a:p>
            <a:r>
              <a:rPr lang="en-US"/>
              <a:t>WHERE CLAUSE – OPERATOR PRECEDENCE</a:t>
            </a:r>
            <a:br>
              <a:rPr lang="en-US"/>
            </a:br>
            <a:endParaRPr lang="en-US" dirty="0"/>
          </a:p>
        </p:txBody>
      </p:sp>
      <p:sp>
        <p:nvSpPr>
          <p:cNvPr id="42" name="Slide Number Placeholder 41">
            <a:extLst>
              <a:ext uri="{FF2B5EF4-FFF2-40B4-BE49-F238E27FC236}">
                <a16:creationId xmlns:a16="http://schemas.microsoft.com/office/drawing/2014/main" id="{9F2945EC-98CD-DD4E-9605-8469ABE9E0E6}"/>
              </a:ext>
            </a:extLst>
          </p:cNvPr>
          <p:cNvSpPr>
            <a:spLocks noGrp="1"/>
          </p:cNvSpPr>
          <p:nvPr>
            <p:ph type="sldNum" sz="quarter" idx="4"/>
          </p:nvPr>
        </p:nvSpPr>
        <p:spPr/>
        <p:txBody>
          <a:bodyPr/>
          <a:lstStyle/>
          <a:p>
            <a:fld id="{6A7BD299-4115-435C-9390-0BF281B3F2C8}" type="slidenum">
              <a:rPr lang="en-US" smtClean="0"/>
              <a:pPr/>
              <a:t>48</a:t>
            </a:fld>
            <a:endParaRPr lang="en-US" dirty="0"/>
          </a:p>
        </p:txBody>
      </p:sp>
      <p:grpSp>
        <p:nvGrpSpPr>
          <p:cNvPr id="44" name="Group 43">
            <a:extLst>
              <a:ext uri="{FF2B5EF4-FFF2-40B4-BE49-F238E27FC236}">
                <a16:creationId xmlns:a16="http://schemas.microsoft.com/office/drawing/2014/main" id="{38457A56-53DE-AE4B-9D0E-7A293DCBE4EC}"/>
              </a:ext>
            </a:extLst>
          </p:cNvPr>
          <p:cNvGrpSpPr/>
          <p:nvPr/>
        </p:nvGrpSpPr>
        <p:grpSpPr>
          <a:xfrm>
            <a:off x="1739791" y="2752675"/>
            <a:ext cx="7809794" cy="3566159"/>
            <a:chOff x="1739791" y="2752675"/>
            <a:chExt cx="7809794" cy="3566159"/>
          </a:xfrm>
        </p:grpSpPr>
        <p:sp>
          <p:nvSpPr>
            <p:cNvPr id="4" name="Rectangle 5"/>
            <p:cNvSpPr>
              <a:spLocks noChangeArrowheads="1"/>
            </p:cNvSpPr>
            <p:nvPr/>
          </p:nvSpPr>
          <p:spPr bwMode="blackWhite">
            <a:xfrm>
              <a:off x="3525016" y="4839782"/>
              <a:ext cx="6024569"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equal to</a:t>
              </a:r>
            </a:p>
          </p:txBody>
        </p:sp>
        <p:sp>
          <p:nvSpPr>
            <p:cNvPr id="5" name="Rectangle 6"/>
            <p:cNvSpPr>
              <a:spLocks noChangeArrowheads="1"/>
            </p:cNvSpPr>
            <p:nvPr/>
          </p:nvSpPr>
          <p:spPr bwMode="blackWhite">
            <a:xfrm>
              <a:off x="1739791" y="4839782"/>
              <a:ext cx="1785225"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6</a:t>
              </a:r>
            </a:p>
          </p:txBody>
        </p:sp>
        <p:sp>
          <p:nvSpPr>
            <p:cNvPr id="6" name="Rectangle 7"/>
            <p:cNvSpPr>
              <a:spLocks noChangeArrowheads="1"/>
            </p:cNvSpPr>
            <p:nvPr/>
          </p:nvSpPr>
          <p:spPr bwMode="blackWhite">
            <a:xfrm>
              <a:off x="3525016" y="5183400"/>
              <a:ext cx="6024569"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logical condition</a:t>
              </a:r>
            </a:p>
          </p:txBody>
        </p:sp>
        <p:sp>
          <p:nvSpPr>
            <p:cNvPr id="7" name="Rectangle 8"/>
            <p:cNvSpPr>
              <a:spLocks noChangeArrowheads="1"/>
            </p:cNvSpPr>
            <p:nvPr/>
          </p:nvSpPr>
          <p:spPr bwMode="blackWhite">
            <a:xfrm>
              <a:off x="1739791" y="5183400"/>
              <a:ext cx="1785225"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tabLst>
                  <a:tab pos="115888" algn="l"/>
                </a:tabLst>
                <a:defRPr>
                  <a:solidFill>
                    <a:schemeClr val="tx1"/>
                  </a:solidFill>
                  <a:latin typeface="Arial" panose="020B0604020202020204" pitchFamily="34" charset="0"/>
                </a:defRPr>
              </a:lvl1pPr>
              <a:lvl2pPr marL="114300" defTabSz="228600" eaLnBrk="0" hangingPunct="0">
                <a:tabLst>
                  <a:tab pos="115888" algn="l"/>
                </a:tabLst>
                <a:defRPr>
                  <a:solidFill>
                    <a:schemeClr val="tx1"/>
                  </a:solidFill>
                  <a:latin typeface="Arial" panose="020B0604020202020204" pitchFamily="34" charset="0"/>
                </a:defRPr>
              </a:lvl2pPr>
              <a:lvl3pPr marL="1143000" indent="-228600" defTabSz="228600" eaLnBrk="0" hangingPunct="0">
                <a:tabLst>
                  <a:tab pos="115888" algn="l"/>
                </a:tabLst>
                <a:defRPr>
                  <a:solidFill>
                    <a:schemeClr val="tx1"/>
                  </a:solidFill>
                  <a:latin typeface="Arial" panose="020B0604020202020204" pitchFamily="34" charset="0"/>
                </a:defRPr>
              </a:lvl3pPr>
              <a:lvl4pPr marL="1600200" indent="-228600" defTabSz="228600" eaLnBrk="0" hangingPunct="0">
                <a:tabLst>
                  <a:tab pos="115888" algn="l"/>
                </a:tabLst>
                <a:defRPr>
                  <a:solidFill>
                    <a:schemeClr val="tx1"/>
                  </a:solidFill>
                  <a:latin typeface="Arial" panose="020B0604020202020204" pitchFamily="34" charset="0"/>
                </a:defRPr>
              </a:lvl4pPr>
              <a:lvl5pPr marL="2057400" indent="-228600" defTabSz="228600" eaLnBrk="0" hangingPunct="0">
                <a:tabLst>
                  <a:tab pos="115888" algn="l"/>
                </a:tabLst>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9pPr>
            </a:lstStyle>
            <a:p>
              <a:pPr lvl="1" eaLnBrk="1" hangingPunct="1"/>
              <a:r>
                <a:rPr lang="en-US" altLang="en-US" sz="2000" dirty="0">
                  <a:solidFill>
                    <a:srgbClr val="000000"/>
                  </a:solidFill>
                  <a:latin typeface="+mn-lt"/>
                </a:rPr>
                <a:t>7</a:t>
              </a:r>
            </a:p>
          </p:txBody>
        </p:sp>
        <p:sp>
          <p:nvSpPr>
            <p:cNvPr id="8" name="Rectangle 9"/>
            <p:cNvSpPr>
              <a:spLocks noChangeArrowheads="1"/>
            </p:cNvSpPr>
            <p:nvPr/>
          </p:nvSpPr>
          <p:spPr bwMode="blackWhite">
            <a:xfrm>
              <a:off x="3525016" y="5527018"/>
              <a:ext cx="6024569" cy="39590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lnSpc>
                  <a:spcPct val="120000"/>
                </a:lnSpc>
                <a:spcBef>
                  <a:spcPct val="60000"/>
                </a:spcBef>
                <a:buClrTx/>
                <a:buFontTx/>
                <a:buNone/>
              </a:pPr>
              <a:r>
                <a:rPr lang="en-US" altLang="en-US" sz="2000" dirty="0">
                  <a:latin typeface="+mn-lt"/>
                </a:rPr>
                <a:t> AND logical condition</a:t>
              </a:r>
            </a:p>
          </p:txBody>
        </p:sp>
        <p:sp>
          <p:nvSpPr>
            <p:cNvPr id="9" name="Rectangle 10"/>
            <p:cNvSpPr>
              <a:spLocks noChangeArrowheads="1"/>
            </p:cNvSpPr>
            <p:nvPr/>
          </p:nvSpPr>
          <p:spPr bwMode="blackWhite">
            <a:xfrm>
              <a:off x="1739791" y="5527018"/>
              <a:ext cx="1785225" cy="39590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a:lnSpc>
                  <a:spcPct val="120000"/>
                </a:lnSpc>
                <a:spcBef>
                  <a:spcPct val="60000"/>
                </a:spcBef>
                <a:buClrTx/>
                <a:buFontTx/>
                <a:buNone/>
              </a:pPr>
              <a:r>
                <a:rPr lang="en-US" altLang="en-US" sz="2000" dirty="0">
                  <a:solidFill>
                    <a:srgbClr val="000000"/>
                  </a:solidFill>
                  <a:latin typeface="+mn-lt"/>
                </a:rPr>
                <a:t>8</a:t>
              </a:r>
            </a:p>
          </p:txBody>
        </p:sp>
        <p:sp>
          <p:nvSpPr>
            <p:cNvPr id="10" name="Rectangle 11"/>
            <p:cNvSpPr>
              <a:spLocks noChangeArrowheads="1"/>
            </p:cNvSpPr>
            <p:nvPr/>
          </p:nvSpPr>
          <p:spPr bwMode="blackWhite">
            <a:xfrm>
              <a:off x="3525016" y="5922927"/>
              <a:ext cx="6024569" cy="395907"/>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lnSpc>
                  <a:spcPct val="120000"/>
                </a:lnSpc>
                <a:spcBef>
                  <a:spcPct val="60000"/>
                </a:spcBef>
                <a:buClrTx/>
                <a:buFontTx/>
                <a:buNone/>
              </a:pPr>
              <a:r>
                <a:rPr lang="en-US" altLang="en-US" sz="2000" dirty="0">
                  <a:latin typeface="+mn-lt"/>
                </a:rPr>
                <a:t> OR logical condition</a:t>
              </a:r>
            </a:p>
          </p:txBody>
        </p:sp>
        <p:sp>
          <p:nvSpPr>
            <p:cNvPr id="11" name="Rectangle 12"/>
            <p:cNvSpPr>
              <a:spLocks noChangeArrowheads="1"/>
            </p:cNvSpPr>
            <p:nvPr/>
          </p:nvSpPr>
          <p:spPr bwMode="blackWhite">
            <a:xfrm>
              <a:off x="1739791" y="5922927"/>
              <a:ext cx="1785225" cy="395907"/>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a:lnSpc>
                  <a:spcPct val="120000"/>
                </a:lnSpc>
                <a:spcBef>
                  <a:spcPct val="60000"/>
                </a:spcBef>
                <a:buClrTx/>
                <a:buFontTx/>
                <a:buNone/>
              </a:pPr>
              <a:r>
                <a:rPr lang="en-US" altLang="en-US" sz="2000" dirty="0">
                  <a:solidFill>
                    <a:srgbClr val="000000"/>
                  </a:solidFill>
                  <a:latin typeface="+mn-lt"/>
                </a:rPr>
                <a:t>9</a:t>
              </a:r>
            </a:p>
          </p:txBody>
        </p:sp>
        <p:sp>
          <p:nvSpPr>
            <p:cNvPr id="12" name="Rectangle 13"/>
            <p:cNvSpPr>
              <a:spLocks noChangeArrowheads="1"/>
            </p:cNvSpPr>
            <p:nvPr/>
          </p:nvSpPr>
          <p:spPr bwMode="blackWhite">
            <a:xfrm>
              <a:off x="3525016" y="4152545"/>
              <a:ext cx="6024569"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IS [NOT] NULL, LIKE, [NOT] IN</a:t>
              </a:r>
            </a:p>
          </p:txBody>
        </p:sp>
        <p:sp>
          <p:nvSpPr>
            <p:cNvPr id="13" name="Rectangle 14"/>
            <p:cNvSpPr>
              <a:spLocks noChangeArrowheads="1"/>
            </p:cNvSpPr>
            <p:nvPr/>
          </p:nvSpPr>
          <p:spPr bwMode="blackWhite">
            <a:xfrm>
              <a:off x="1739791" y="4152545"/>
              <a:ext cx="1785225"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4</a:t>
              </a:r>
            </a:p>
          </p:txBody>
        </p:sp>
        <p:sp>
          <p:nvSpPr>
            <p:cNvPr id="14" name="Rectangle 15"/>
            <p:cNvSpPr>
              <a:spLocks noChangeArrowheads="1"/>
            </p:cNvSpPr>
            <p:nvPr/>
          </p:nvSpPr>
          <p:spPr bwMode="blackWhite">
            <a:xfrm>
              <a:off x="3525016" y="4496164"/>
              <a:ext cx="6024569"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BETWEEN</a:t>
              </a:r>
            </a:p>
          </p:txBody>
        </p:sp>
        <p:sp>
          <p:nvSpPr>
            <p:cNvPr id="15" name="Rectangle 16"/>
            <p:cNvSpPr>
              <a:spLocks noChangeArrowheads="1"/>
            </p:cNvSpPr>
            <p:nvPr/>
          </p:nvSpPr>
          <p:spPr bwMode="blackWhite">
            <a:xfrm>
              <a:off x="1739791" y="4496164"/>
              <a:ext cx="1785225"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5</a:t>
              </a:r>
            </a:p>
          </p:txBody>
        </p:sp>
        <p:sp>
          <p:nvSpPr>
            <p:cNvPr id="16" name="Rectangle 17"/>
            <p:cNvSpPr>
              <a:spLocks noChangeArrowheads="1"/>
            </p:cNvSpPr>
            <p:nvPr/>
          </p:nvSpPr>
          <p:spPr bwMode="blackWhite">
            <a:xfrm>
              <a:off x="3525016" y="3808928"/>
              <a:ext cx="6024569"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40000"/>
                </a:spcBef>
                <a:buClrTx/>
                <a:buFontTx/>
                <a:buNone/>
              </a:pPr>
              <a:r>
                <a:rPr lang="en-US" altLang="en-US" sz="2000" dirty="0">
                  <a:latin typeface="+mn-lt"/>
                </a:rPr>
                <a:t> Comparison conditions</a:t>
              </a:r>
            </a:p>
          </p:txBody>
        </p:sp>
        <p:sp>
          <p:nvSpPr>
            <p:cNvPr id="17" name="Rectangle 18"/>
            <p:cNvSpPr>
              <a:spLocks noChangeArrowheads="1"/>
            </p:cNvSpPr>
            <p:nvPr/>
          </p:nvSpPr>
          <p:spPr bwMode="blackWhite">
            <a:xfrm>
              <a:off x="1739791" y="3808928"/>
              <a:ext cx="1785225"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3</a:t>
              </a:r>
            </a:p>
          </p:txBody>
        </p:sp>
        <p:sp>
          <p:nvSpPr>
            <p:cNvPr id="18" name="Rectangle 19"/>
            <p:cNvSpPr>
              <a:spLocks noChangeArrowheads="1"/>
            </p:cNvSpPr>
            <p:nvPr/>
          </p:nvSpPr>
          <p:spPr bwMode="blackWhite">
            <a:xfrm>
              <a:off x="3525016" y="3448876"/>
              <a:ext cx="6024569" cy="360052"/>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40000"/>
                </a:spcBef>
                <a:buClrTx/>
                <a:buFontTx/>
                <a:buNone/>
              </a:pPr>
              <a:r>
                <a:rPr lang="en-US" altLang="en-US" sz="2000" dirty="0">
                  <a:latin typeface="+mn-lt"/>
                </a:rPr>
                <a:t> Concatenation operator</a:t>
              </a:r>
            </a:p>
          </p:txBody>
        </p:sp>
        <p:sp>
          <p:nvSpPr>
            <p:cNvPr id="19" name="Rectangle 20"/>
            <p:cNvSpPr>
              <a:spLocks noChangeArrowheads="1"/>
            </p:cNvSpPr>
            <p:nvPr/>
          </p:nvSpPr>
          <p:spPr bwMode="blackWhite">
            <a:xfrm>
              <a:off x="1739791" y="3448876"/>
              <a:ext cx="1785225" cy="360052"/>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2</a:t>
              </a:r>
            </a:p>
          </p:txBody>
        </p:sp>
        <p:sp>
          <p:nvSpPr>
            <p:cNvPr id="20" name="Rectangle 21"/>
            <p:cNvSpPr>
              <a:spLocks noChangeArrowheads="1"/>
            </p:cNvSpPr>
            <p:nvPr/>
          </p:nvSpPr>
          <p:spPr bwMode="blackWhite">
            <a:xfrm>
              <a:off x="3525016" y="3096293"/>
              <a:ext cx="6024569" cy="352582"/>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Arithmetic operators</a:t>
              </a:r>
            </a:p>
          </p:txBody>
        </p:sp>
        <p:sp>
          <p:nvSpPr>
            <p:cNvPr id="21" name="Rectangle 22"/>
            <p:cNvSpPr>
              <a:spLocks noChangeArrowheads="1"/>
            </p:cNvSpPr>
            <p:nvPr/>
          </p:nvSpPr>
          <p:spPr bwMode="blackWhite">
            <a:xfrm>
              <a:off x="1739791" y="3096293"/>
              <a:ext cx="1785225" cy="352582"/>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1</a:t>
              </a:r>
            </a:p>
          </p:txBody>
        </p:sp>
        <p:sp>
          <p:nvSpPr>
            <p:cNvPr id="22" name="Rectangle 23"/>
            <p:cNvSpPr>
              <a:spLocks noChangeArrowheads="1"/>
            </p:cNvSpPr>
            <p:nvPr/>
          </p:nvSpPr>
          <p:spPr bwMode="gray">
            <a:xfrm>
              <a:off x="3525016" y="2752675"/>
              <a:ext cx="6024569" cy="343618"/>
            </a:xfrm>
            <a:prstGeom prst="rect">
              <a:avLst/>
            </a:prstGeom>
            <a:solidFill>
              <a:schemeClr val="accent2"/>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400" dirty="0">
                  <a:solidFill>
                    <a:schemeClr val="bg1"/>
                  </a:solidFill>
                  <a:latin typeface="+mn-lt"/>
                </a:rPr>
                <a:t> Meaning</a:t>
              </a:r>
            </a:p>
          </p:txBody>
        </p:sp>
        <p:sp>
          <p:nvSpPr>
            <p:cNvPr id="23" name="Rectangle 24"/>
            <p:cNvSpPr>
              <a:spLocks noChangeArrowheads="1"/>
            </p:cNvSpPr>
            <p:nvPr/>
          </p:nvSpPr>
          <p:spPr bwMode="gray">
            <a:xfrm>
              <a:off x="1739791" y="2752675"/>
              <a:ext cx="1785225" cy="343618"/>
            </a:xfrm>
            <a:prstGeom prst="rect">
              <a:avLst/>
            </a:prstGeom>
            <a:solidFill>
              <a:schemeClr val="accent2"/>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400" dirty="0">
                  <a:solidFill>
                    <a:schemeClr val="bg1"/>
                  </a:solidFill>
                  <a:latin typeface="+mn-lt"/>
                </a:rPr>
                <a:t>Operator</a:t>
              </a:r>
            </a:p>
          </p:txBody>
        </p:sp>
        <p:sp>
          <p:nvSpPr>
            <p:cNvPr id="24" name="Line 25"/>
            <p:cNvSpPr>
              <a:spLocks noChangeShapeType="1"/>
            </p:cNvSpPr>
            <p:nvPr/>
          </p:nvSpPr>
          <p:spPr bwMode="blackWhite">
            <a:xfrm>
              <a:off x="1739791" y="3096293"/>
              <a:ext cx="7809794" cy="0"/>
            </a:xfrm>
            <a:prstGeom prst="line">
              <a:avLst/>
            </a:prstGeom>
            <a:noFill/>
            <a:ln w="5715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25" name="Line 26"/>
            <p:cNvSpPr>
              <a:spLocks noChangeShapeType="1"/>
            </p:cNvSpPr>
            <p:nvPr/>
          </p:nvSpPr>
          <p:spPr bwMode="blackWhite">
            <a:xfrm>
              <a:off x="1739791" y="3448875"/>
              <a:ext cx="7809794"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26" name="Line 27"/>
            <p:cNvSpPr>
              <a:spLocks noChangeShapeType="1"/>
            </p:cNvSpPr>
            <p:nvPr/>
          </p:nvSpPr>
          <p:spPr bwMode="blackWhite">
            <a:xfrm>
              <a:off x="1739791" y="3808927"/>
              <a:ext cx="7809794"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27" name="Line 28"/>
            <p:cNvSpPr>
              <a:spLocks noChangeShapeType="1"/>
            </p:cNvSpPr>
            <p:nvPr/>
          </p:nvSpPr>
          <p:spPr bwMode="blackWhite">
            <a:xfrm>
              <a:off x="1739791" y="6318834"/>
              <a:ext cx="7809794" cy="0"/>
            </a:xfrm>
            <a:prstGeom prst="line">
              <a:avLst/>
            </a:prstGeom>
            <a:noFill/>
            <a:ln w="28575"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28" name="Line 29"/>
            <p:cNvSpPr>
              <a:spLocks noChangeShapeType="1"/>
            </p:cNvSpPr>
            <p:nvPr/>
          </p:nvSpPr>
          <p:spPr bwMode="blackWhite">
            <a:xfrm>
              <a:off x="1739791" y="2752675"/>
              <a:ext cx="0" cy="343618"/>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29" name="Line 30"/>
            <p:cNvSpPr>
              <a:spLocks noChangeShapeType="1"/>
            </p:cNvSpPr>
            <p:nvPr/>
          </p:nvSpPr>
          <p:spPr bwMode="blackWhite">
            <a:xfrm>
              <a:off x="3525016" y="2752675"/>
              <a:ext cx="0" cy="3566159"/>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0" name="Line 31"/>
            <p:cNvSpPr>
              <a:spLocks noChangeShapeType="1"/>
            </p:cNvSpPr>
            <p:nvPr/>
          </p:nvSpPr>
          <p:spPr bwMode="blackWhite">
            <a:xfrm>
              <a:off x="9549585" y="2752675"/>
              <a:ext cx="0" cy="343618"/>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1" name="Line 32"/>
            <p:cNvSpPr>
              <a:spLocks noChangeShapeType="1"/>
            </p:cNvSpPr>
            <p:nvPr/>
          </p:nvSpPr>
          <p:spPr bwMode="blackWhite">
            <a:xfrm>
              <a:off x="1739791" y="4152545"/>
              <a:ext cx="7809794"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2" name="Line 33"/>
            <p:cNvSpPr>
              <a:spLocks noChangeShapeType="1"/>
            </p:cNvSpPr>
            <p:nvPr/>
          </p:nvSpPr>
          <p:spPr bwMode="blackWhite">
            <a:xfrm>
              <a:off x="1739791" y="4839781"/>
              <a:ext cx="780979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3" name="Line 34"/>
            <p:cNvSpPr>
              <a:spLocks noChangeShapeType="1"/>
            </p:cNvSpPr>
            <p:nvPr/>
          </p:nvSpPr>
          <p:spPr bwMode="blackWhite">
            <a:xfrm>
              <a:off x="1739791" y="4496164"/>
              <a:ext cx="780979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4" name="Line 35"/>
            <p:cNvSpPr>
              <a:spLocks noChangeShapeType="1"/>
            </p:cNvSpPr>
            <p:nvPr/>
          </p:nvSpPr>
          <p:spPr bwMode="blackWhite">
            <a:xfrm>
              <a:off x="1739791" y="5922927"/>
              <a:ext cx="780979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5" name="Line 36"/>
            <p:cNvSpPr>
              <a:spLocks noChangeShapeType="1"/>
            </p:cNvSpPr>
            <p:nvPr/>
          </p:nvSpPr>
          <p:spPr bwMode="blackWhite">
            <a:xfrm>
              <a:off x="1739791" y="5527018"/>
              <a:ext cx="780979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6" name="Line 37"/>
            <p:cNvSpPr>
              <a:spLocks noChangeShapeType="1"/>
            </p:cNvSpPr>
            <p:nvPr/>
          </p:nvSpPr>
          <p:spPr bwMode="blackWhite">
            <a:xfrm>
              <a:off x="1739791" y="5183400"/>
              <a:ext cx="780979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7" name="Line 38"/>
            <p:cNvSpPr>
              <a:spLocks noChangeShapeType="1"/>
            </p:cNvSpPr>
            <p:nvPr/>
          </p:nvSpPr>
          <p:spPr bwMode="blackWhite">
            <a:xfrm>
              <a:off x="1739791" y="3096293"/>
              <a:ext cx="7809794"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8" name="Line 39"/>
            <p:cNvSpPr>
              <a:spLocks noChangeShapeType="1"/>
            </p:cNvSpPr>
            <p:nvPr/>
          </p:nvSpPr>
          <p:spPr bwMode="blackWhite">
            <a:xfrm>
              <a:off x="1739791" y="3096293"/>
              <a:ext cx="0" cy="3222541"/>
            </a:xfrm>
            <a:prstGeom prst="line">
              <a:avLst/>
            </a:prstGeom>
            <a:noFill/>
            <a:ln w="28575"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9" name="Line 40"/>
            <p:cNvSpPr>
              <a:spLocks noChangeShapeType="1"/>
            </p:cNvSpPr>
            <p:nvPr/>
          </p:nvSpPr>
          <p:spPr bwMode="blackWhite">
            <a:xfrm>
              <a:off x="9549585" y="3096293"/>
              <a:ext cx="0" cy="3222541"/>
            </a:xfrm>
            <a:prstGeom prst="line">
              <a:avLst/>
            </a:prstGeom>
            <a:noFill/>
            <a:ln w="28575"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40" name="Line 32"/>
            <p:cNvSpPr>
              <a:spLocks noChangeShapeType="1"/>
            </p:cNvSpPr>
            <p:nvPr/>
          </p:nvSpPr>
          <p:spPr bwMode="blackWhite">
            <a:xfrm>
              <a:off x="1739791" y="2752675"/>
              <a:ext cx="7809794"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grpSp>
      <p:sp>
        <p:nvSpPr>
          <p:cNvPr id="43" name="Footer Placeholder 42">
            <a:extLst>
              <a:ext uri="{FF2B5EF4-FFF2-40B4-BE49-F238E27FC236}">
                <a16:creationId xmlns:a16="http://schemas.microsoft.com/office/drawing/2014/main" id="{3F9E8920-8F1D-D949-AF5F-106C7924C84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190237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r>
              <a:rPr lang="en-US" dirty="0"/>
              <a:t>The order of rows returned in a query result is undefined.</a:t>
            </a:r>
          </a:p>
          <a:p>
            <a:r>
              <a:rPr lang="en-US" dirty="0"/>
              <a:t>Use ORDER BY clause to sort the retrieved rows : ASC: Ascending order</a:t>
            </a:r>
          </a:p>
          <a:p>
            <a:r>
              <a:rPr lang="en-US" dirty="0"/>
              <a:t>The ORDER BY is the last clause in the SELECT statement</a:t>
            </a:r>
          </a:p>
          <a:p>
            <a:r>
              <a:rPr lang="en-US" dirty="0"/>
              <a:t>Columns not in the SELECT list can also be used for sorting</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a:t>
            </a:r>
          </a:p>
          <a:p>
            <a:pPr marL="0" indent="0">
              <a:spcBef>
                <a:spcPct val="0"/>
              </a:spcBef>
              <a:buNone/>
            </a:pP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 DESC ;</a:t>
            </a:r>
          </a:p>
          <a:p>
            <a:pPr marL="0" indent="0">
              <a:spcBef>
                <a:spcPct val="0"/>
              </a:spcBef>
              <a:buNone/>
            </a:pPr>
            <a:endParaRPr lang="en-US" altLang="en-US" dirty="0">
              <a:solidFill>
                <a:srgbClr val="000000"/>
              </a:solidFill>
              <a:latin typeface="Courier New" panose="02070309020205020404" pitchFamily="49" charset="0"/>
            </a:endParaRPr>
          </a:p>
          <a:p>
            <a:r>
              <a:rPr lang="en-US" dirty="0"/>
              <a:t>Null values are displayed last for ascending sequences and first for descending sequences</a:t>
            </a:r>
          </a:p>
        </p:txBody>
      </p:sp>
      <p:sp>
        <p:nvSpPr>
          <p:cNvPr id="3" name="Title 2"/>
          <p:cNvSpPr>
            <a:spLocks noGrp="1"/>
          </p:cNvSpPr>
          <p:nvPr>
            <p:ph type="title"/>
          </p:nvPr>
        </p:nvSpPr>
        <p:spPr/>
        <p:txBody>
          <a:bodyPr/>
          <a:lstStyle/>
          <a:p>
            <a:r>
              <a:rPr lang="en-US"/>
              <a:t>ORDER BY CLAUSE </a:t>
            </a:r>
            <a:endParaRPr lang="en-US" dirty="0"/>
          </a:p>
        </p:txBody>
      </p:sp>
      <p:sp>
        <p:nvSpPr>
          <p:cNvPr id="4" name="Slide Number Placeholder 3">
            <a:extLst>
              <a:ext uri="{FF2B5EF4-FFF2-40B4-BE49-F238E27FC236}">
                <a16:creationId xmlns:a16="http://schemas.microsoft.com/office/drawing/2014/main" id="{9D4825FE-77C8-3244-8196-EF10F3371A01}"/>
              </a:ext>
            </a:extLst>
          </p:cNvPr>
          <p:cNvSpPr>
            <a:spLocks noGrp="1"/>
          </p:cNvSpPr>
          <p:nvPr>
            <p:ph type="sldNum" sz="quarter" idx="4"/>
          </p:nvPr>
        </p:nvSpPr>
        <p:spPr/>
        <p:txBody>
          <a:bodyPr/>
          <a:lstStyle/>
          <a:p>
            <a:fld id="{6A7BD299-4115-435C-9390-0BF281B3F2C8}" type="slidenum">
              <a:rPr lang="en-US" smtClean="0"/>
              <a:pPr/>
              <a:t>49</a:t>
            </a:fld>
            <a:endParaRPr lang="en-US" dirty="0"/>
          </a:p>
        </p:txBody>
      </p:sp>
      <p:sp>
        <p:nvSpPr>
          <p:cNvPr id="9" name="Footer Placeholder 8">
            <a:extLst>
              <a:ext uri="{FF2B5EF4-FFF2-40B4-BE49-F238E27FC236}">
                <a16:creationId xmlns:a16="http://schemas.microsoft.com/office/drawing/2014/main" id="{BEF0E8B1-1429-D24B-9D1F-491BC67653D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09541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1"/>
          </p:nvPr>
        </p:nvSpPr>
        <p:spPr/>
        <p:txBody>
          <a:bodyPr/>
          <a:lstStyle/>
          <a:p>
            <a:r>
              <a:rPr lang="en-US" dirty="0"/>
              <a:t>Data Security </a:t>
            </a:r>
          </a:p>
          <a:p>
            <a:r>
              <a:rPr lang="en-US" dirty="0"/>
              <a:t>Data Redundancy </a:t>
            </a:r>
          </a:p>
          <a:p>
            <a:r>
              <a:rPr lang="en-US" dirty="0"/>
              <a:t>Data Isolation </a:t>
            </a:r>
          </a:p>
          <a:p>
            <a:r>
              <a:rPr lang="en-US" dirty="0"/>
              <a:t>Program / Data Dependence </a:t>
            </a:r>
          </a:p>
          <a:p>
            <a:r>
              <a:rPr lang="en-US" dirty="0"/>
              <a:t>Lack of Flexibility </a:t>
            </a:r>
          </a:p>
          <a:p>
            <a:r>
              <a:rPr lang="en-US" dirty="0"/>
              <a:t>Concurrent Access Anomalies</a:t>
            </a:r>
          </a:p>
        </p:txBody>
      </p:sp>
      <p:sp>
        <p:nvSpPr>
          <p:cNvPr id="4" name="Title 3"/>
          <p:cNvSpPr>
            <a:spLocks noGrp="1"/>
          </p:cNvSpPr>
          <p:nvPr>
            <p:ph type="title"/>
          </p:nvPr>
        </p:nvSpPr>
        <p:spPr/>
        <p:txBody>
          <a:bodyPr>
            <a:normAutofit fontScale="90000"/>
          </a:bodyPr>
          <a:lstStyle/>
          <a:p>
            <a:r>
              <a:rPr lang="en-US" dirty="0"/>
              <a:t>PROBLEMS IN TRADITIONAL FILE APPROACH </a:t>
            </a:r>
          </a:p>
        </p:txBody>
      </p:sp>
      <p:sp>
        <p:nvSpPr>
          <p:cNvPr id="7" name="Slide Number Placeholder 6">
            <a:extLst>
              <a:ext uri="{FF2B5EF4-FFF2-40B4-BE49-F238E27FC236}">
                <a16:creationId xmlns:a16="http://schemas.microsoft.com/office/drawing/2014/main" id="{5F77F7EA-9806-5040-A18E-7B099C0538FE}"/>
              </a:ext>
            </a:extLst>
          </p:cNvPr>
          <p:cNvSpPr>
            <a:spLocks noGrp="1"/>
          </p:cNvSpPr>
          <p:nvPr>
            <p:ph type="sldNum" sz="quarter" idx="4"/>
          </p:nvPr>
        </p:nvSpPr>
        <p:spPr/>
        <p:txBody>
          <a:bodyPr/>
          <a:lstStyle/>
          <a:p>
            <a:fld id="{6A7BD299-4115-435C-9390-0BF281B3F2C8}" type="slidenum">
              <a:rPr lang="en-US" smtClean="0"/>
              <a:pPr/>
              <a:t>5</a:t>
            </a:fld>
            <a:endParaRPr lang="en-US" dirty="0"/>
          </a:p>
        </p:txBody>
      </p:sp>
      <p:sp>
        <p:nvSpPr>
          <p:cNvPr id="2" name="Footer Placeholder 1">
            <a:extLst>
              <a:ext uri="{FF2B5EF4-FFF2-40B4-BE49-F238E27FC236}">
                <a16:creationId xmlns:a16="http://schemas.microsoft.com/office/drawing/2014/main" id="{BBC897F5-A324-F64C-B944-5E450FE7364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03792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Alias columns can be used for sorting purpose:</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employee_id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salary*12 </a:t>
            </a:r>
            <a:r>
              <a:rPr lang="en-US" altLang="en-US" dirty="0" err="1">
                <a:solidFill>
                  <a:srgbClr val="000000"/>
                </a:solidFill>
                <a:latin typeface="Courier New" panose="02070309020205020404" pitchFamily="49" charset="0"/>
              </a:rPr>
              <a:t>annsal</a:t>
            </a:r>
            <a:r>
              <a:rPr lang="en-US" altLang="en-US" dirty="0">
                <a:solidFill>
                  <a:srgbClr val="000000"/>
                </a:solidFill>
                <a:latin typeface="Courier New" panose="02070309020205020404" pitchFamily="49" charset="0"/>
              </a:rPr>
              <a:t> </a:t>
            </a:r>
            <a:br>
              <a:rPr lang="en-US" altLang="en-US" dirty="0">
                <a:solidFill>
                  <a:srgbClr val="000000"/>
                </a:solidFill>
                <a:latin typeface="Courier New" panose="02070309020205020404" pitchFamily="49" charset="0"/>
              </a:rPr>
            </a:b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annsal</a:t>
            </a:r>
            <a:r>
              <a:rPr lang="en-US" altLang="en-US" dirty="0">
                <a:solidFill>
                  <a:srgbClr val="000000"/>
                </a:solidFill>
                <a:latin typeface="Courier New" panose="02070309020205020404" pitchFamily="49" charset="0"/>
              </a:rPr>
              <a:t> ;</a:t>
            </a:r>
            <a:endParaRPr lang="en-US" dirty="0"/>
          </a:p>
          <a:p>
            <a:r>
              <a:rPr lang="en-US" dirty="0"/>
              <a:t>Sorting the data based on the numeric position of a column:</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3;</a:t>
            </a:r>
          </a:p>
          <a:p>
            <a:r>
              <a:rPr lang="en-US" altLang="en-US" dirty="0"/>
              <a:t>Sorts by ascending order of dept id and then within each department sort in the descending order of the salary:</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 DESC;</a:t>
            </a:r>
          </a:p>
          <a:p>
            <a:pPr marL="0" indent="0">
              <a:buNone/>
            </a:pPr>
            <a:endParaRPr lang="en-US" dirty="0"/>
          </a:p>
          <a:p>
            <a:endParaRPr lang="en-US" dirty="0"/>
          </a:p>
        </p:txBody>
      </p:sp>
      <p:sp>
        <p:nvSpPr>
          <p:cNvPr id="3" name="Title 2"/>
          <p:cNvSpPr>
            <a:spLocks noGrp="1"/>
          </p:cNvSpPr>
          <p:nvPr>
            <p:ph type="title"/>
          </p:nvPr>
        </p:nvSpPr>
        <p:spPr/>
        <p:txBody>
          <a:bodyPr/>
          <a:lstStyle/>
          <a:p>
            <a:r>
              <a:rPr lang="en-US"/>
              <a:t>ORDER BY CLAUSE </a:t>
            </a:r>
            <a:endParaRPr lang="en-US" dirty="0"/>
          </a:p>
        </p:txBody>
      </p:sp>
      <p:sp>
        <p:nvSpPr>
          <p:cNvPr id="4" name="Slide Number Placeholder 3">
            <a:extLst>
              <a:ext uri="{FF2B5EF4-FFF2-40B4-BE49-F238E27FC236}">
                <a16:creationId xmlns:a16="http://schemas.microsoft.com/office/drawing/2014/main" id="{EAC38613-90CA-2A40-AD4E-697A903073BF}"/>
              </a:ext>
            </a:extLst>
          </p:cNvPr>
          <p:cNvSpPr>
            <a:spLocks noGrp="1"/>
          </p:cNvSpPr>
          <p:nvPr>
            <p:ph type="sldNum" sz="quarter" idx="4"/>
          </p:nvPr>
        </p:nvSpPr>
        <p:spPr/>
        <p:txBody>
          <a:bodyPr/>
          <a:lstStyle/>
          <a:p>
            <a:fld id="{6A7BD299-4115-435C-9390-0BF281B3F2C8}" type="slidenum">
              <a:rPr lang="en-US" smtClean="0"/>
              <a:pPr/>
              <a:t>50</a:t>
            </a:fld>
            <a:endParaRPr lang="en-US" dirty="0"/>
          </a:p>
        </p:txBody>
      </p:sp>
      <p:sp>
        <p:nvSpPr>
          <p:cNvPr id="7" name="Footer Placeholder 6">
            <a:extLst>
              <a:ext uri="{FF2B5EF4-FFF2-40B4-BE49-F238E27FC236}">
                <a16:creationId xmlns:a16="http://schemas.microsoft.com/office/drawing/2014/main" id="{C5895986-A065-B845-8A58-5AF091753C6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318419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ABEB4-675F-4098-B6C9-728092CB6B32}"/>
              </a:ext>
            </a:extLst>
          </p:cNvPr>
          <p:cNvSpPr>
            <a:spLocks noGrp="1"/>
          </p:cNvSpPr>
          <p:nvPr>
            <p:ph type="title"/>
          </p:nvPr>
        </p:nvSpPr>
        <p:spPr/>
        <p:txBody>
          <a:bodyPr/>
          <a:lstStyle/>
          <a:p>
            <a:r>
              <a:rPr lang="en-GB" dirty="0"/>
              <a:t>                                             Introduction to joins </a:t>
            </a:r>
          </a:p>
        </p:txBody>
      </p:sp>
      <p:sp>
        <p:nvSpPr>
          <p:cNvPr id="4" name="Footer Placeholder 3">
            <a:extLst>
              <a:ext uri="{FF2B5EF4-FFF2-40B4-BE49-F238E27FC236}">
                <a16:creationId xmlns:a16="http://schemas.microsoft.com/office/drawing/2014/main" id="{A7B50265-8D5A-4D9C-919D-8CAA5B3F6AF2}"/>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1E5DA5D7-256A-442E-820E-00A80B9C4C38}"/>
              </a:ext>
            </a:extLst>
          </p:cNvPr>
          <p:cNvSpPr>
            <a:spLocks noGrp="1"/>
          </p:cNvSpPr>
          <p:nvPr>
            <p:ph type="sldNum" sz="quarter" idx="4"/>
          </p:nvPr>
        </p:nvSpPr>
        <p:spPr/>
        <p:txBody>
          <a:bodyPr/>
          <a:lstStyle/>
          <a:p>
            <a:fld id="{6A7BD299-4115-435C-9390-0BF281B3F2C8}" type="slidenum">
              <a:rPr lang="en-US" smtClean="0"/>
              <a:pPr/>
              <a:t>51</a:t>
            </a:fld>
            <a:endParaRPr lang="en-US" dirty="0"/>
          </a:p>
        </p:txBody>
      </p:sp>
      <p:pic>
        <p:nvPicPr>
          <p:cNvPr id="9" name="Picture 8" descr="A screenshot of a computer&#10;&#10;Description automatically generated">
            <a:extLst>
              <a:ext uri="{FF2B5EF4-FFF2-40B4-BE49-F238E27FC236}">
                <a16:creationId xmlns:a16="http://schemas.microsoft.com/office/drawing/2014/main" id="{F2D1B1C2-14EB-4E1D-8FE5-2B4C0A6C4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50" y="1954924"/>
            <a:ext cx="3158468" cy="3621521"/>
          </a:xfrm>
          <a:prstGeom prst="rect">
            <a:avLst/>
          </a:prstGeom>
        </p:spPr>
      </p:pic>
      <p:sp>
        <p:nvSpPr>
          <p:cNvPr id="10" name="TextBox 9">
            <a:extLst>
              <a:ext uri="{FF2B5EF4-FFF2-40B4-BE49-F238E27FC236}">
                <a16:creationId xmlns:a16="http://schemas.microsoft.com/office/drawing/2014/main" id="{B7861995-01B7-495A-8D94-17F7EAB6EDCA}"/>
              </a:ext>
            </a:extLst>
          </p:cNvPr>
          <p:cNvSpPr txBox="1"/>
          <p:nvPr/>
        </p:nvSpPr>
        <p:spPr>
          <a:xfrm>
            <a:off x="1513489" y="1423532"/>
            <a:ext cx="2238704" cy="369812"/>
          </a:xfrm>
          <a:prstGeom prst="rect">
            <a:avLst/>
          </a:prstGeom>
          <a:noFill/>
        </p:spPr>
        <p:txBody>
          <a:bodyPr wrap="square" rtlCol="0">
            <a:spAutoFit/>
          </a:bodyPr>
          <a:lstStyle/>
          <a:p>
            <a:r>
              <a:rPr lang="en-GB" b="1" dirty="0"/>
              <a:t>Customer table </a:t>
            </a:r>
          </a:p>
        </p:txBody>
      </p:sp>
      <p:sp>
        <p:nvSpPr>
          <p:cNvPr id="11" name="TextBox 10">
            <a:extLst>
              <a:ext uri="{FF2B5EF4-FFF2-40B4-BE49-F238E27FC236}">
                <a16:creationId xmlns:a16="http://schemas.microsoft.com/office/drawing/2014/main" id="{3122ACBC-0E3C-4C5B-952E-460470B3EC1F}"/>
              </a:ext>
            </a:extLst>
          </p:cNvPr>
          <p:cNvSpPr txBox="1"/>
          <p:nvPr/>
        </p:nvSpPr>
        <p:spPr>
          <a:xfrm>
            <a:off x="5359383" y="1423532"/>
            <a:ext cx="6160851" cy="369812"/>
          </a:xfrm>
          <a:prstGeom prst="rect">
            <a:avLst/>
          </a:prstGeom>
          <a:noFill/>
        </p:spPr>
        <p:txBody>
          <a:bodyPr wrap="square" rtlCol="0">
            <a:spAutoFit/>
          </a:bodyPr>
          <a:lstStyle/>
          <a:p>
            <a:r>
              <a:rPr lang="en-GB" b="1" dirty="0"/>
              <a:t>Sales table (first 2 columns make the composite key)</a:t>
            </a:r>
          </a:p>
        </p:txBody>
      </p:sp>
      <p:pic>
        <p:nvPicPr>
          <p:cNvPr id="6" name="Picture 5" descr="A screenshot of a cell phone&#10;&#10;Description automatically generated">
            <a:extLst>
              <a:ext uri="{FF2B5EF4-FFF2-40B4-BE49-F238E27FC236}">
                <a16:creationId xmlns:a16="http://schemas.microsoft.com/office/drawing/2014/main" id="{1263A0C2-EBD1-4CA9-9622-D4BF29205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0" y="1874232"/>
            <a:ext cx="4712677" cy="4610973"/>
          </a:xfrm>
          <a:prstGeom prst="rect">
            <a:avLst/>
          </a:prstGeom>
        </p:spPr>
      </p:pic>
    </p:spTree>
    <p:extLst>
      <p:ext uri="{BB962C8B-B14F-4D97-AF65-F5344CB8AC3E}">
        <p14:creationId xmlns:p14="http://schemas.microsoft.com/office/powerpoint/2010/main" val="3871390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DBMS consists of a collection of interrelated files and set of programs.</a:t>
            </a:r>
          </a:p>
          <a:p>
            <a:r>
              <a:rPr lang="en-US" dirty="0"/>
              <a:t>A 'database model' specifies how a database is structured and used.</a:t>
            </a:r>
          </a:p>
          <a:p>
            <a:r>
              <a:rPr lang="en-US" dirty="0"/>
              <a:t>A Key attribute is one which uniquely identifies a tuple and determines all other attributes in a relation.</a:t>
            </a:r>
          </a:p>
          <a:p>
            <a:r>
              <a:rPr lang="en-US" dirty="0"/>
              <a:t>Normalization eliminates Insert, delete and update anomalies along with data redundancy.</a:t>
            </a:r>
          </a:p>
          <a:p>
            <a:r>
              <a:rPr lang="en-US" dirty="0"/>
              <a:t>SELECT statement is used to retrieve the data from the DB.</a:t>
            </a:r>
          </a:p>
          <a:p>
            <a:r>
              <a:rPr lang="en-US" dirty="0"/>
              <a:t>WHERE clause is used to restrict the data retrieved </a:t>
            </a:r>
          </a:p>
          <a:p>
            <a:r>
              <a:rPr lang="en-US" dirty="0"/>
              <a:t>ORDER BY clause is used to sort the data.</a:t>
            </a:r>
          </a:p>
          <a:p>
            <a:endParaRPr lang="en-US" dirty="0"/>
          </a:p>
          <a:p>
            <a:endParaRPr lang="en-US" dirty="0"/>
          </a:p>
        </p:txBody>
      </p:sp>
      <p:sp>
        <p:nvSpPr>
          <p:cNvPr id="3" name="Title 2">
            <a:extLst>
              <a:ext uri="{FF2B5EF4-FFF2-40B4-BE49-F238E27FC236}">
                <a16:creationId xmlns:a16="http://schemas.microsoft.com/office/drawing/2014/main" id="{4BF5C20E-783F-D546-A825-4DBC083FC682}"/>
              </a:ext>
            </a:extLst>
          </p:cNvPr>
          <p:cNvSpPr>
            <a:spLocks noGrp="1"/>
          </p:cNvSpPr>
          <p:nvPr>
            <p:ph type="title"/>
          </p:nvPr>
        </p:nvSpPr>
        <p:spPr/>
        <p:txBody>
          <a:bodyPr/>
          <a:lstStyle/>
          <a:p>
            <a:r>
              <a:rPr lang="en-US"/>
              <a:t>SUMMARY</a:t>
            </a:r>
            <a:endParaRPr lang="en-US" dirty="0"/>
          </a:p>
        </p:txBody>
      </p:sp>
      <p:sp>
        <p:nvSpPr>
          <p:cNvPr id="2" name="Footer Placeholder 1">
            <a:extLst>
              <a:ext uri="{FF2B5EF4-FFF2-40B4-BE49-F238E27FC236}">
                <a16:creationId xmlns:a16="http://schemas.microsoft.com/office/drawing/2014/main" id="{8CA410BC-4BCE-0F49-838A-38B488E38E11}"/>
              </a:ext>
            </a:extLst>
          </p:cNvPr>
          <p:cNvSpPr>
            <a:spLocks noGrp="1"/>
          </p:cNvSpPr>
          <p:nvPr>
            <p:ph type="ftr" sz="quarter" idx="3"/>
          </p:nvPr>
        </p:nvSpPr>
        <p:spPr/>
        <p:txBody>
          <a:bodyPr/>
          <a:lstStyle/>
          <a:p>
            <a:r>
              <a:rPr lang="en-US"/>
              <a:t>DBMS</a:t>
            </a:r>
            <a:endParaRPr lang="en-US" dirty="0"/>
          </a:p>
        </p:txBody>
      </p:sp>
      <p:sp>
        <p:nvSpPr>
          <p:cNvPr id="6" name="Slide Number Placeholder 5">
            <a:extLst>
              <a:ext uri="{FF2B5EF4-FFF2-40B4-BE49-F238E27FC236}">
                <a16:creationId xmlns:a16="http://schemas.microsoft.com/office/drawing/2014/main" id="{241F2CBA-348C-A747-BC4F-8829C742FD6F}"/>
              </a:ext>
            </a:extLst>
          </p:cNvPr>
          <p:cNvSpPr>
            <a:spLocks noGrp="1"/>
          </p:cNvSpPr>
          <p:nvPr>
            <p:ph type="sldNum" sz="quarter" idx="4"/>
          </p:nvPr>
        </p:nvSpPr>
        <p:spPr/>
        <p:txBody>
          <a:bodyPr/>
          <a:lstStyle/>
          <a:p>
            <a:fld id="{6A7BD299-4115-435C-9390-0BF281B3F2C8}" type="slidenum">
              <a:rPr lang="en-US" smtClean="0"/>
              <a:pPr/>
              <a:t>52</a:t>
            </a:fld>
            <a:endParaRPr lang="en-US" dirty="0"/>
          </a:p>
        </p:txBody>
      </p:sp>
      <p:pic>
        <p:nvPicPr>
          <p:cNvPr id="5" name="Picture 4">
            <a:extLst>
              <a:ext uri="{FF2B5EF4-FFF2-40B4-BE49-F238E27FC236}">
                <a16:creationId xmlns:a16="http://schemas.microsoft.com/office/drawing/2014/main" id="{9DBA0CE9-370B-FD44-93DB-D6F4558C62D1}"/>
              </a:ext>
            </a:extLst>
          </p:cNvPr>
          <p:cNvPicPr>
            <a:picLocks noChangeAspect="1"/>
          </p:cNvPicPr>
          <p:nvPr/>
        </p:nvPicPr>
        <p:blipFill rotWithShape="1">
          <a:blip r:embed="rId3" cstate="screen">
            <a:clrChange>
              <a:clrFrom>
                <a:srgbClr val="FFFFFF"/>
              </a:clrFrom>
              <a:clrTo>
                <a:srgbClr val="FFFFFF">
                  <a:alpha val="0"/>
                </a:srgbClr>
              </a:clrTo>
            </a:clrChange>
            <a:alphaModFix amt="50000"/>
            <a:extLst>
              <a:ext uri="{28A0092B-C50C-407E-A947-70E740481C1C}">
                <a14:useLocalDpi xmlns:a14="http://schemas.microsoft.com/office/drawing/2010/main"/>
              </a:ext>
            </a:extLst>
          </a:blip>
          <a:srcRect/>
          <a:stretch/>
        </p:blipFill>
        <p:spPr>
          <a:xfrm>
            <a:off x="9345657" y="3476350"/>
            <a:ext cx="2819405" cy="2880000"/>
          </a:xfrm>
          <a:prstGeom prst="rect">
            <a:avLst/>
          </a:prstGeom>
        </p:spPr>
      </p:pic>
    </p:spTree>
    <p:extLst>
      <p:ext uri="{BB962C8B-B14F-4D97-AF65-F5344CB8AC3E}">
        <p14:creationId xmlns:p14="http://schemas.microsoft.com/office/powerpoint/2010/main" val="1948124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3ED-A770-9543-88C4-FC9E6F466FED}"/>
              </a:ext>
            </a:extLst>
          </p:cNvPr>
          <p:cNvSpPr>
            <a:spLocks noGrp="1"/>
          </p:cNvSpPr>
          <p:nvPr>
            <p:ph type="title"/>
          </p:nvPr>
        </p:nvSpPr>
        <p:spPr/>
        <p:txBody>
          <a:bodyPr/>
          <a:lstStyle/>
          <a:p>
            <a:r>
              <a:rPr lang="en-US"/>
              <a:t>THANK YOU</a:t>
            </a:r>
            <a:endParaRPr lang="en-US" dirty="0"/>
          </a:p>
        </p:txBody>
      </p:sp>
    </p:spTree>
    <p:extLst>
      <p:ext uri="{BB962C8B-B14F-4D97-AF65-F5344CB8AC3E}">
        <p14:creationId xmlns:p14="http://schemas.microsoft.com/office/powerpoint/2010/main" val="3340523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Database is a collection of information organized for easy access, management and maintenance.</a:t>
            </a:r>
          </a:p>
          <a:p>
            <a:endParaRPr lang="en-US" dirty="0"/>
          </a:p>
          <a:p>
            <a:r>
              <a:rPr lang="en-US" dirty="0"/>
              <a:t>Examples:</a:t>
            </a:r>
          </a:p>
          <a:p>
            <a:pPr lvl="1"/>
            <a:r>
              <a:rPr lang="en-US" dirty="0"/>
              <a:t>Telephone directory</a:t>
            </a:r>
          </a:p>
          <a:p>
            <a:pPr lvl="1"/>
            <a:r>
              <a:rPr lang="en-US" dirty="0"/>
              <a:t>Customer data</a:t>
            </a:r>
          </a:p>
          <a:p>
            <a:pPr lvl="1"/>
            <a:r>
              <a:rPr lang="en-US" dirty="0"/>
              <a:t>Product inventory</a:t>
            </a:r>
          </a:p>
          <a:p>
            <a:pPr lvl="1"/>
            <a:r>
              <a:rPr lang="en-US" dirty="0"/>
              <a:t>Visitors’ register</a:t>
            </a:r>
          </a:p>
          <a:p>
            <a:pPr lvl="1"/>
            <a:r>
              <a:rPr lang="en-US" dirty="0"/>
              <a:t>Weather records</a:t>
            </a:r>
          </a:p>
          <a:p>
            <a:pPr lvl="1"/>
            <a:endParaRPr lang="en-US" dirty="0"/>
          </a:p>
          <a:p>
            <a:pPr lvl="1"/>
            <a:endParaRPr lang="en-US" dirty="0"/>
          </a:p>
          <a:p>
            <a:endParaRPr lang="en-US" dirty="0"/>
          </a:p>
        </p:txBody>
      </p:sp>
      <p:sp>
        <p:nvSpPr>
          <p:cNvPr id="4" name="Title 3"/>
          <p:cNvSpPr>
            <a:spLocks noGrp="1"/>
          </p:cNvSpPr>
          <p:nvPr>
            <p:ph type="title"/>
          </p:nvPr>
        </p:nvSpPr>
        <p:spPr/>
        <p:txBody>
          <a:bodyPr>
            <a:normAutofit fontScale="90000"/>
          </a:bodyPr>
          <a:lstStyle/>
          <a:p>
            <a:r>
              <a:rPr lang="en-US" dirty="0"/>
              <a:t>DATABASE </a:t>
            </a:r>
          </a:p>
        </p:txBody>
      </p:sp>
      <p:pic>
        <p:nvPicPr>
          <p:cNvPr id="6" name="Picture 5">
            <a:extLst>
              <a:ext uri="{FF2B5EF4-FFF2-40B4-BE49-F238E27FC236}">
                <a16:creationId xmlns:a16="http://schemas.microsoft.com/office/drawing/2014/main" id="{B302445D-0D69-6D44-9161-7DBB504E6DCC}"/>
              </a:ext>
            </a:extLst>
          </p:cNvPr>
          <p:cNvPicPr>
            <a:picLocks noChangeAspect="1"/>
          </p:cNvPicPr>
          <p:nvPr/>
        </p:nvPicPr>
        <p:blipFill>
          <a:blip r:embed="rId3"/>
          <a:stretch>
            <a:fillRect/>
          </a:stretch>
        </p:blipFill>
        <p:spPr>
          <a:xfrm>
            <a:off x="8987553" y="2715317"/>
            <a:ext cx="2163377" cy="2293180"/>
          </a:xfrm>
          <a:prstGeom prst="rect">
            <a:avLst/>
          </a:prstGeom>
        </p:spPr>
      </p:pic>
      <p:sp>
        <p:nvSpPr>
          <p:cNvPr id="15" name="Slide Number Placeholder 14">
            <a:extLst>
              <a:ext uri="{FF2B5EF4-FFF2-40B4-BE49-F238E27FC236}">
                <a16:creationId xmlns:a16="http://schemas.microsoft.com/office/drawing/2014/main" id="{93305B28-C456-BD47-9832-BDA85C157DDB}"/>
              </a:ext>
            </a:extLst>
          </p:cNvPr>
          <p:cNvSpPr>
            <a:spLocks noGrp="1"/>
          </p:cNvSpPr>
          <p:nvPr>
            <p:ph type="sldNum" sz="quarter" idx="4"/>
          </p:nvPr>
        </p:nvSpPr>
        <p:spPr/>
        <p:txBody>
          <a:bodyPr/>
          <a:lstStyle/>
          <a:p>
            <a:fld id="{6A7BD299-4115-435C-9390-0BF281B3F2C8}" type="slidenum">
              <a:rPr lang="en-US" smtClean="0"/>
              <a:pPr/>
              <a:t>6</a:t>
            </a:fld>
            <a:endParaRPr lang="en-US" dirty="0"/>
          </a:p>
        </p:txBody>
      </p:sp>
      <p:sp>
        <p:nvSpPr>
          <p:cNvPr id="2" name="Footer Placeholder 1">
            <a:extLst>
              <a:ext uri="{FF2B5EF4-FFF2-40B4-BE49-F238E27FC236}">
                <a16:creationId xmlns:a16="http://schemas.microsoft.com/office/drawing/2014/main" id="{85FE1E40-F914-3D48-A34D-B00870E94A7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37213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latin typeface="Arial Narrow" panose="020B0604020202020204" pitchFamily="34" charset="0"/>
                <a:cs typeface="Arial Narrow" panose="020B0604020202020204" pitchFamily="34" charset="0"/>
              </a:rPr>
              <a:t>Consists of a collection of interrelated files and set of programs</a:t>
            </a:r>
          </a:p>
          <a:p>
            <a:r>
              <a:rPr lang="en-US" dirty="0">
                <a:latin typeface="Arial Narrow" panose="020B0604020202020204" pitchFamily="34" charset="0"/>
                <a:cs typeface="Arial Narrow" panose="020B0604020202020204" pitchFamily="34" charset="0"/>
              </a:rPr>
              <a:t>These set of programs allow users to access and modify the files</a:t>
            </a:r>
          </a:p>
          <a:p>
            <a:r>
              <a:rPr lang="en-US" dirty="0">
                <a:latin typeface="Arial Narrow" panose="020B0604020202020204" pitchFamily="34" charset="0"/>
                <a:cs typeface="Arial Narrow" panose="020B0604020202020204" pitchFamily="34" charset="0"/>
              </a:rPr>
              <a:t>Primary goal is to provide a convenient and efficient way to store, retrieve and modify information</a:t>
            </a:r>
          </a:p>
          <a:p>
            <a:r>
              <a:rPr lang="en-US" dirty="0">
                <a:latin typeface="Arial Narrow" panose="020B0604020202020204" pitchFamily="34" charset="0"/>
                <a:cs typeface="Arial Narrow" panose="020B0604020202020204" pitchFamily="34" charset="0"/>
              </a:rPr>
              <a:t>Layer of abstraction between the application programs and the file system</a:t>
            </a:r>
          </a:p>
        </p:txBody>
      </p:sp>
      <p:sp>
        <p:nvSpPr>
          <p:cNvPr id="4" name="Title 3"/>
          <p:cNvSpPr>
            <a:spLocks noGrp="1"/>
          </p:cNvSpPr>
          <p:nvPr>
            <p:ph type="title"/>
          </p:nvPr>
        </p:nvSpPr>
        <p:spPr/>
        <p:txBody>
          <a:bodyPr>
            <a:normAutofit fontScale="90000"/>
          </a:bodyPr>
          <a:lstStyle/>
          <a:p>
            <a:r>
              <a:rPr lang="en-US" dirty="0"/>
              <a:t>DATABASE MANAGEMENT SYSTEM</a:t>
            </a:r>
          </a:p>
        </p:txBody>
      </p:sp>
      <p:sp>
        <p:nvSpPr>
          <p:cNvPr id="7" name="Slide Number Placeholder 6">
            <a:extLst>
              <a:ext uri="{FF2B5EF4-FFF2-40B4-BE49-F238E27FC236}">
                <a16:creationId xmlns:a16="http://schemas.microsoft.com/office/drawing/2014/main" id="{4AE9367F-B257-D244-B4E2-9C1E8DE1F101}"/>
              </a:ext>
            </a:extLst>
          </p:cNvPr>
          <p:cNvSpPr>
            <a:spLocks noGrp="1"/>
          </p:cNvSpPr>
          <p:nvPr>
            <p:ph type="sldNum" sz="quarter" idx="4"/>
          </p:nvPr>
        </p:nvSpPr>
        <p:spPr/>
        <p:txBody>
          <a:bodyPr/>
          <a:lstStyle/>
          <a:p>
            <a:fld id="{6A7BD299-4115-435C-9390-0BF281B3F2C8}" type="slidenum">
              <a:rPr lang="en-US" smtClean="0"/>
              <a:pPr/>
              <a:t>7</a:t>
            </a:fld>
            <a:endParaRPr lang="en-US" dirty="0"/>
          </a:p>
        </p:txBody>
      </p:sp>
      <p:sp>
        <p:nvSpPr>
          <p:cNvPr id="2" name="Footer Placeholder 1">
            <a:extLst>
              <a:ext uri="{FF2B5EF4-FFF2-40B4-BE49-F238E27FC236}">
                <a16:creationId xmlns:a16="http://schemas.microsoft.com/office/drawing/2014/main" id="{4C1431DD-A5CD-CA42-AE8F-4F25B62C906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6876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DBMS OPERATIONS</a:t>
            </a:r>
          </a:p>
        </p:txBody>
      </p:sp>
      <p:sp>
        <p:nvSpPr>
          <p:cNvPr id="5" name="Slide Number Placeholder 4">
            <a:extLst>
              <a:ext uri="{FF2B5EF4-FFF2-40B4-BE49-F238E27FC236}">
                <a16:creationId xmlns:a16="http://schemas.microsoft.com/office/drawing/2014/main" id="{558FFAD6-FAC3-C647-903F-6058DB7A43EE}"/>
              </a:ext>
            </a:extLst>
          </p:cNvPr>
          <p:cNvSpPr>
            <a:spLocks noGrp="1"/>
          </p:cNvSpPr>
          <p:nvPr>
            <p:ph type="sldNum" sz="quarter" idx="4"/>
          </p:nvPr>
        </p:nvSpPr>
        <p:spPr/>
        <p:txBody>
          <a:bodyPr/>
          <a:lstStyle/>
          <a:p>
            <a:fld id="{6A7BD299-4115-435C-9390-0BF281B3F2C8}" type="slidenum">
              <a:rPr lang="en-US" smtClean="0"/>
              <a:pPr/>
              <a:t>8</a:t>
            </a:fld>
            <a:endParaRPr lang="en-US" dirty="0"/>
          </a:p>
        </p:txBody>
      </p:sp>
      <p:graphicFrame>
        <p:nvGraphicFramePr>
          <p:cNvPr id="45" name="Diagram 44">
            <a:extLst>
              <a:ext uri="{FF2B5EF4-FFF2-40B4-BE49-F238E27FC236}">
                <a16:creationId xmlns:a16="http://schemas.microsoft.com/office/drawing/2014/main" id="{65C4D9B2-3715-E14D-841A-D9667C72D74B}"/>
              </a:ext>
            </a:extLst>
          </p:cNvPr>
          <p:cNvGraphicFramePr/>
          <p:nvPr>
            <p:extLst>
              <p:ext uri="{D42A27DB-BD31-4B8C-83A1-F6EECF244321}">
                <p14:modId xmlns:p14="http://schemas.microsoft.com/office/powerpoint/2010/main" val="667093997"/>
              </p:ext>
            </p:extLst>
          </p:nvPr>
        </p:nvGraphicFramePr>
        <p:xfrm>
          <a:off x="933776" y="1348673"/>
          <a:ext cx="8459606" cy="4819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49D10597-A5FE-F649-B3AB-8BA1E592BBB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59628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Sharing of data across applications</a:t>
            </a:r>
          </a:p>
          <a:p>
            <a:pPr lvl="0"/>
            <a:r>
              <a:rPr lang="en-US" dirty="0"/>
              <a:t>Reduced data redundancy</a:t>
            </a:r>
          </a:p>
          <a:p>
            <a:pPr lvl="0"/>
            <a:r>
              <a:rPr lang="en-US" dirty="0"/>
              <a:t>Enhanced security mechanism</a:t>
            </a:r>
          </a:p>
          <a:p>
            <a:pPr lvl="0"/>
            <a:r>
              <a:rPr lang="en-US" dirty="0"/>
              <a:t>Data independence</a:t>
            </a:r>
          </a:p>
          <a:p>
            <a:pPr lvl="0"/>
            <a:r>
              <a:rPr lang="en-US" dirty="0"/>
              <a:t>Better flexibility</a:t>
            </a:r>
          </a:p>
          <a:p>
            <a:pPr lvl="0"/>
            <a:r>
              <a:rPr lang="en-US" dirty="0"/>
              <a:t>Enforce integrity constraints</a:t>
            </a:r>
          </a:p>
          <a:p>
            <a:pPr lvl="0"/>
            <a:r>
              <a:rPr lang="en-US" dirty="0"/>
              <a:t>Better transaction support</a:t>
            </a:r>
          </a:p>
          <a:p>
            <a:pPr lvl="0"/>
            <a:r>
              <a:rPr lang="en-US" dirty="0"/>
              <a:t>Enforce standards </a:t>
            </a:r>
          </a:p>
          <a:p>
            <a:pPr lvl="0"/>
            <a:r>
              <a:rPr lang="en-US" dirty="0"/>
              <a:t>Backup and recovery features</a:t>
            </a:r>
          </a:p>
          <a:p>
            <a:endParaRPr lang="en-US" dirty="0"/>
          </a:p>
        </p:txBody>
      </p:sp>
      <p:sp>
        <p:nvSpPr>
          <p:cNvPr id="3" name="Title 2"/>
          <p:cNvSpPr>
            <a:spLocks noGrp="1"/>
          </p:cNvSpPr>
          <p:nvPr>
            <p:ph type="title"/>
          </p:nvPr>
        </p:nvSpPr>
        <p:spPr/>
        <p:txBody>
          <a:bodyPr>
            <a:normAutofit fontScale="90000"/>
          </a:bodyPr>
          <a:lstStyle/>
          <a:p>
            <a:r>
              <a:rPr lang="en-US" dirty="0"/>
              <a:t>BENEFITS OF DBMS </a:t>
            </a:r>
          </a:p>
        </p:txBody>
      </p:sp>
      <p:sp>
        <p:nvSpPr>
          <p:cNvPr id="4" name="Slide Number Placeholder 3">
            <a:extLst>
              <a:ext uri="{FF2B5EF4-FFF2-40B4-BE49-F238E27FC236}">
                <a16:creationId xmlns:a16="http://schemas.microsoft.com/office/drawing/2014/main" id="{A7EE1323-C42E-1542-907A-A6D714A97720}"/>
              </a:ext>
            </a:extLst>
          </p:cNvPr>
          <p:cNvSpPr>
            <a:spLocks noGrp="1"/>
          </p:cNvSpPr>
          <p:nvPr>
            <p:ph type="sldNum" sz="quarter" idx="4"/>
          </p:nvPr>
        </p:nvSpPr>
        <p:spPr/>
        <p:txBody>
          <a:bodyPr/>
          <a:lstStyle/>
          <a:p>
            <a:fld id="{6A7BD299-4115-435C-9390-0BF281B3F2C8}" type="slidenum">
              <a:rPr lang="en-US" smtClean="0"/>
              <a:pPr/>
              <a:t>9</a:t>
            </a:fld>
            <a:endParaRPr lang="en-US" dirty="0"/>
          </a:p>
        </p:txBody>
      </p:sp>
      <p:sp>
        <p:nvSpPr>
          <p:cNvPr id="5" name="Footer Placeholder 4">
            <a:extLst>
              <a:ext uri="{FF2B5EF4-FFF2-40B4-BE49-F238E27FC236}">
                <a16:creationId xmlns:a16="http://schemas.microsoft.com/office/drawing/2014/main" id="{E716CAF3-9244-964D-ABAC-47057504A0FF}"/>
              </a:ext>
            </a:extLst>
          </p:cNvPr>
          <p:cNvSpPr>
            <a:spLocks noGrp="1"/>
          </p:cNvSpPr>
          <p:nvPr>
            <p:ph type="ftr" sz="quarter" idx="3"/>
          </p:nvPr>
        </p:nvSpPr>
        <p:spPr/>
        <p:txBody>
          <a:bodyPr/>
          <a:lstStyle/>
          <a:p>
            <a:r>
              <a:rPr lang="en-US"/>
              <a:t>DBMS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ra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{A494F9BE-D416-CB44-9873-134E735033F5}tf10001124</Template>
  <TotalTime>7534</TotalTime>
  <Words>2586</Words>
  <Application>Microsoft Office PowerPoint</Application>
  <PresentationFormat>Widescreen</PresentationFormat>
  <Paragraphs>737</Paragraphs>
  <Slides>53</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Arial</vt:lpstr>
      <vt:lpstr>Arial Narrow</vt:lpstr>
      <vt:lpstr>Calibri</vt:lpstr>
      <vt:lpstr>Corbel</vt:lpstr>
      <vt:lpstr>Courier New</vt:lpstr>
      <vt:lpstr>Helvetica LT Std Cond</vt:lpstr>
      <vt:lpstr>Helvetica LT Std Cond Light</vt:lpstr>
      <vt:lpstr>PT Mono</vt:lpstr>
      <vt:lpstr>Wingdings</vt:lpstr>
      <vt:lpstr>Wingdings 2</vt:lpstr>
      <vt:lpstr>Frame</vt:lpstr>
      <vt:lpstr>Data Querying and Manipulation using SQL – Day 1</vt:lpstr>
      <vt:lpstr>OBJECTIVES</vt:lpstr>
      <vt:lpstr>CONTENTS</vt:lpstr>
      <vt:lpstr>TRADITIONAL FILE APPROACH </vt:lpstr>
      <vt:lpstr>PROBLEMS IN TRADITIONAL FILE APPROACH </vt:lpstr>
      <vt:lpstr>DATABASE </vt:lpstr>
      <vt:lpstr>DATABASE MANAGEMENT SYSTEM</vt:lpstr>
      <vt:lpstr>DBMS OPERATIONS</vt:lpstr>
      <vt:lpstr>BENEFITS OF DBMS </vt:lpstr>
      <vt:lpstr>DEFINING DATABASE MODEL </vt:lpstr>
      <vt:lpstr>TYPES OF DATA MODEL </vt:lpstr>
      <vt:lpstr>RECORD BASED DATA MODEL – RELATIONAL DATA MODEL </vt:lpstr>
      <vt:lpstr>RELATIONAL DATA MODELS BASICS </vt:lpstr>
      <vt:lpstr>RELATIONAL MODELS BASICS </vt:lpstr>
      <vt:lpstr>KEY AND NON-KEY ATTRIBUTES </vt:lpstr>
      <vt:lpstr>CANDIDATE KEY </vt:lpstr>
      <vt:lpstr>PRIMARY KEY </vt:lpstr>
      <vt:lpstr>COMPOSITE PRIMARY KEY </vt:lpstr>
      <vt:lpstr>FOREIGN KEY </vt:lpstr>
      <vt:lpstr>FEATURES OF RDBMS </vt:lpstr>
      <vt:lpstr>PowerPoint Presentation</vt:lpstr>
      <vt:lpstr>CONTENTS</vt:lpstr>
      <vt:lpstr>SQL Command Groups</vt:lpstr>
      <vt:lpstr>SQL Command Groups (Contd …)</vt:lpstr>
      <vt:lpstr>SQL Command Groups (Contd …)</vt:lpstr>
      <vt:lpstr>Primitive Data Types</vt:lpstr>
      <vt:lpstr>RETRIEVING DATA USING THE SQL SELECT STATEMENT </vt:lpstr>
      <vt:lpstr>TYPES OF SELECT STATEMENTS </vt:lpstr>
      <vt:lpstr>BASIC SELECT STATEMENT </vt:lpstr>
      <vt:lpstr>GUIDELINES FOR SQL STATEMENTS </vt:lpstr>
      <vt:lpstr>ARITHMETIC EXPRESSION IN SELECT </vt:lpstr>
      <vt:lpstr>COLUMN ALIASES </vt:lpstr>
      <vt:lpstr>COLUMNS WITH NULL IN SELECT </vt:lpstr>
      <vt:lpstr>CONCATENATION OPERATOR </vt:lpstr>
      <vt:lpstr>ELIMINATING DUPLICATE ROWS </vt:lpstr>
      <vt:lpstr>DESCRIBE COMMAND </vt:lpstr>
      <vt:lpstr>SELECTING IMMEDIATE DATA</vt:lpstr>
      <vt:lpstr>PowerPoint Presentation</vt:lpstr>
      <vt:lpstr>WHERE CLAUSE </vt:lpstr>
      <vt:lpstr>WHERE CLAUSE </vt:lpstr>
      <vt:lpstr>WHERE CLAUSE </vt:lpstr>
      <vt:lpstr>WHERE CLAUSE – LOGICAL OPERATORS </vt:lpstr>
      <vt:lpstr>WHERE CLAUSE – LOGICAL OPERATORS PRECEDENCE </vt:lpstr>
      <vt:lpstr>WHERE CLAUSE – BETWEEN OPERATOR</vt:lpstr>
      <vt:lpstr>WHERE CLAUSE – IN OPERATOR</vt:lpstr>
      <vt:lpstr>WHERE CLAUSE – LIKE OPERATOR </vt:lpstr>
      <vt:lpstr>WHERE CLAUSE – IS NULL </vt:lpstr>
      <vt:lpstr>WHERE CLAUSE – OPERATOR PRECEDENCE </vt:lpstr>
      <vt:lpstr>ORDER BY CLAUSE </vt:lpstr>
      <vt:lpstr>ORDER BY CLAUSE </vt:lpstr>
      <vt:lpstr>                                             Introduction to joins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USING ORACLE-Day-1</dc:title>
  <dc:creator>Shivani</dc:creator>
  <cp:lastModifiedBy>Vinod Kumar</cp:lastModifiedBy>
  <cp:revision>321</cp:revision>
  <dcterms:created xsi:type="dcterms:W3CDTF">2016-01-12T03:28:29Z</dcterms:created>
  <dcterms:modified xsi:type="dcterms:W3CDTF">2019-06-23T12:11:05Z</dcterms:modified>
</cp:coreProperties>
</file>